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69" r:id="rId6"/>
    <p:sldId id="265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1" r:id="rId15"/>
    <p:sldId id="278" r:id="rId16"/>
    <p:sldId id="280" r:id="rId17"/>
    <p:sldId id="279" r:id="rId18"/>
    <p:sldId id="282" r:id="rId1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660"/>
  </p:normalViewPr>
  <p:slideViewPr>
    <p:cSldViewPr>
      <p:cViewPr varScale="1">
        <p:scale>
          <a:sx n="69" d="100"/>
          <a:sy n="69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4"/>
        </a:solidFill>
      </c:spPr>
    </c:floor>
    <c:sideWall>
      <c:thickness val="0"/>
      <c:spPr>
        <a:solidFill>
          <a:schemeClr val="accent4"/>
        </a:solidFill>
      </c:spPr>
    </c:sideWall>
    <c:backWall>
      <c:thickness val="0"/>
      <c:spPr>
        <a:solidFill>
          <a:schemeClr val="accent4"/>
        </a:solidFill>
      </c:spPr>
    </c:backWall>
    <c:plotArea>
      <c:layout>
        <c:manualLayout>
          <c:layoutTarget val="inner"/>
          <c:xMode val="edge"/>
          <c:yMode val="edge"/>
          <c:x val="0.11960782076153524"/>
          <c:y val="3.8962696152342657E-2"/>
          <c:w val="0.86589941222135969"/>
          <c:h val="0.723195392242636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Non-family on Board</c:v>
                </c:pt>
                <c:pt idx="1">
                  <c:v>Non-family NEDs on Board</c:v>
                </c:pt>
                <c:pt idx="2">
                  <c:v>Family NEDs on Board</c:v>
                </c:pt>
                <c:pt idx="3">
                  <c:v>Female family on Board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0.42</c:v>
                </c:pt>
                <c:pt idx="2">
                  <c:v>0.54</c:v>
                </c:pt>
                <c:pt idx="3">
                  <c:v>0.32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Non-family on Board</c:v>
                </c:pt>
                <c:pt idx="1">
                  <c:v>Non-family NEDs on Board</c:v>
                </c:pt>
                <c:pt idx="2">
                  <c:v>Family NEDs on Board</c:v>
                </c:pt>
                <c:pt idx="3">
                  <c:v>Female family on Board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Non-family on Board</c:v>
                </c:pt>
                <c:pt idx="1">
                  <c:v>Non-family NEDs on Board</c:v>
                </c:pt>
                <c:pt idx="2">
                  <c:v>Family NEDs on Board</c:v>
                </c:pt>
                <c:pt idx="3">
                  <c:v>Female family on Board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06784"/>
        <c:axId val="7208320"/>
        <c:axId val="0"/>
      </c:bar3DChart>
      <c:catAx>
        <c:axId val="7206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7208320"/>
        <c:crosses val="autoZero"/>
        <c:auto val="1"/>
        <c:lblAlgn val="ctr"/>
        <c:lblOffset val="100"/>
        <c:noMultiLvlLbl val="0"/>
      </c:catAx>
      <c:valAx>
        <c:axId val="720832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7206784"/>
        <c:crosses val="autoZero"/>
        <c:crossBetween val="between"/>
        <c:majorUnit val="0.2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4"/>
        </a:solidFill>
      </c:spPr>
    </c:floor>
    <c:sideWall>
      <c:thickness val="0"/>
      <c:spPr>
        <a:solidFill>
          <a:schemeClr val="accent4"/>
        </a:solidFill>
      </c:spPr>
    </c:sideWall>
    <c:backWall>
      <c:thickness val="0"/>
      <c:spPr>
        <a:solidFill>
          <a:schemeClr val="accent4"/>
        </a:solidFill>
      </c:spPr>
    </c:backWall>
    <c:plotArea>
      <c:layout>
        <c:manualLayout>
          <c:layoutTarget val="inner"/>
          <c:xMode val="edge"/>
          <c:yMode val="edge"/>
          <c:x val="0.14757814364113578"/>
          <c:y val="5.329160104986877E-2"/>
          <c:w val="0.83221983615684403"/>
          <c:h val="0.798153018372703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0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Internal annual report</c:v>
                </c:pt>
                <c:pt idx="1">
                  <c:v>To banks and partners</c:v>
                </c:pt>
                <c:pt idx="2">
                  <c:v>To public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</c:v>
                </c:pt>
                <c:pt idx="1">
                  <c:v>0.63</c:v>
                </c:pt>
                <c:pt idx="2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Internal annual report</c:v>
                </c:pt>
                <c:pt idx="1">
                  <c:v>To banks and partners</c:v>
                </c:pt>
                <c:pt idx="2">
                  <c:v>To public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Internal annual report</c:v>
                </c:pt>
                <c:pt idx="1">
                  <c:v>To banks and partners</c:v>
                </c:pt>
                <c:pt idx="2">
                  <c:v>To public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892608"/>
        <c:axId val="33906688"/>
        <c:axId val="0"/>
      </c:bar3DChart>
      <c:catAx>
        <c:axId val="33892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baseline="0"/>
            </a:pPr>
            <a:endParaRPr lang="en-US"/>
          </a:p>
        </c:txPr>
        <c:crossAx val="33906688"/>
        <c:crossesAt val="0"/>
        <c:auto val="1"/>
        <c:lblAlgn val="ctr"/>
        <c:lblOffset val="100"/>
        <c:noMultiLvlLbl val="0"/>
      </c:catAx>
      <c:valAx>
        <c:axId val="339066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0" i="0" baseline="0"/>
            </a:pPr>
            <a:endParaRPr lang="en-US"/>
          </a:p>
        </c:txPr>
        <c:crossAx val="33892608"/>
        <c:crosses val="autoZero"/>
        <c:crossBetween val="between"/>
        <c:majorUnit val="0.2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0.13158</cdr:x>
      <cdr:y>0.19422</cdr:y>
    </cdr:from>
    <cdr:to>
      <cdr:x>0.28947</cdr:x>
      <cdr:y>0.4085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8287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0.13158</cdr:x>
      <cdr:y>0.19422</cdr:y>
    </cdr:from>
    <cdr:to>
      <cdr:x>0.28947</cdr:x>
      <cdr:y>0.4085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8287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F2CFF-922B-46A2-8226-E036CAA1BD75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86DBB-3616-4074-8ED1-1CE684F5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5C81-B556-4AD6-8B58-620BB7AC2045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B8F68-D790-4B3C-A746-C82DEB2C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3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BBD2-B32B-40D4-B40A-77A0874E5FA1}" type="datetime1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0FD9-4617-4A2D-A70F-B5901D44D5F7}" type="datetime1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9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A01F-3757-4ABA-AECC-B8355AF6C598}" type="datetime1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1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BBD2-B32B-40D4-B40A-77A0874E5F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6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59650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038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5EC6-4FA3-4251-9042-4C6EDD21B6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03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4C7-93F7-43A2-8CC4-AB62B0EC52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22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156C-4D07-4115-A13C-6C2EC2B0CD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2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C028-F0FB-4712-B44F-947B3AA300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36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C00C-F333-402A-ADB6-BE5BE049F4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43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38DA-75A9-410C-A4B7-6B75F92458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44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D395-BB9D-44CB-95F1-6D0AECC877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6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59650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038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5EC6-4FA3-4251-9042-4C6EDD21B68C}" type="datetime1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7B3E-F045-4FD6-AC75-5E85601958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13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0FD9-4617-4A2D-A70F-B5901D44D5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78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A01F-3757-4ABA-AECC-B8355AF6C5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0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4C7-93F7-43A2-8CC4-AB62B0EC5238}" type="datetime1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156C-4D07-4115-A13C-6C2EC2B0CDE6}" type="datetime1">
              <a:rPr lang="en-US" smtClean="0"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1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C028-F0FB-4712-B44F-947B3AA30063}" type="datetime1">
              <a:rPr lang="en-US" smtClean="0"/>
              <a:t>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7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C00C-F333-402A-ADB6-BE5BE049F4AD}" type="datetime1">
              <a:rPr lang="en-US" smtClean="0"/>
              <a:t>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2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38DA-75A9-410C-A4B7-6B75F92458E6}" type="datetime1">
              <a:rPr lang="en-US" smtClean="0"/>
              <a:t>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5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D395-BB9D-44CB-95F1-6D0AECC87741}" type="datetime1">
              <a:rPr lang="en-US" smtClean="0"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1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7B3E-F045-4FD6-AC75-5E8560195881}" type="datetime1">
              <a:rPr lang="en-US" smtClean="0"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6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451" y="685800"/>
            <a:ext cx="7596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5CA22-D862-4907-8AEA-B04C5E754EC6}" type="datetime1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A2D0E-649C-46C5-AFAD-37B9A170CA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50"/>
            <a:ext cx="9779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1450"/>
            <a:ext cx="432625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6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451" y="685800"/>
            <a:ext cx="7596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5CA22-D862-4907-8AEA-B04C5E754E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A2D0E-649C-46C5-AFAD-37B9A170C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50"/>
            <a:ext cx="9779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1450"/>
            <a:ext cx="432625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5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dunlop@pearlinitiative.or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43000" r="-77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6700" b="1" dirty="0">
                <a:solidFill>
                  <a:schemeClr val="tx2">
                    <a:lumMod val="75000"/>
                  </a:schemeClr>
                </a:solidFill>
              </a:rPr>
              <a:t>The P</a:t>
            </a:r>
            <a:r>
              <a:rPr lang="en-US" sz="6700" b="1" dirty="0" smtClean="0">
                <a:solidFill>
                  <a:schemeClr val="tx2">
                    <a:lumMod val="75000"/>
                  </a:schemeClr>
                </a:solidFill>
              </a:rPr>
              <a:t>earl </a:t>
            </a:r>
            <a:r>
              <a:rPr lang="en-US" sz="6700" b="1" dirty="0" smtClean="0">
                <a:solidFill>
                  <a:schemeClr val="tx2">
                    <a:lumMod val="75000"/>
                  </a:schemeClr>
                </a:solidFill>
              </a:rPr>
              <a:t>Initiative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creating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corporate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culture of transparency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and accountability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Capital Markets Authorit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y Kuwait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Corporate Governance Symposium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200" baseline="30000" dirty="0" smtClean="0">
                <a:solidFill>
                  <a:schemeClr val="tx2">
                    <a:lumMod val="75000"/>
                  </a:schemeClr>
                </a:solidFill>
              </a:rPr>
              <a:t>nd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February 2013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6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Board Committees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2743200"/>
            <a:ext cx="217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Graph from page 18: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869456"/>
            <a:ext cx="5934075" cy="406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4963" y="5996929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Percentage of family firms with Board committees in place</a:t>
            </a:r>
          </a:p>
        </p:txBody>
      </p:sp>
    </p:spTree>
    <p:extLst>
      <p:ext uri="{BB962C8B-B14F-4D97-AF65-F5344CB8AC3E}">
        <p14:creationId xmlns:p14="http://schemas.microsoft.com/office/powerpoint/2010/main" val="323054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Performance Evaluation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84764"/>
            <a:ext cx="8610600" cy="4038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Only around 4% of family firms evaluate Board performance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sensitive issue – the potential to negatively affect family dynamics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11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1905000"/>
            <a:ext cx="4038600" cy="1828800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“There is no </a:t>
            </a:r>
            <a:r>
              <a:rPr lang="en-US" dirty="0" smtClean="0">
                <a:solidFill>
                  <a:schemeClr val="tx1"/>
                </a:solidFill>
              </a:rPr>
              <a:t>point in </a:t>
            </a:r>
            <a:r>
              <a:rPr lang="en-US" dirty="0">
                <a:solidFill>
                  <a:schemeClr val="tx1"/>
                </a:solidFill>
              </a:rPr>
              <a:t>evaluating the Board. </a:t>
            </a:r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family member </a:t>
            </a:r>
            <a:r>
              <a:rPr lang="en-US" dirty="0">
                <a:solidFill>
                  <a:schemeClr val="tx1"/>
                </a:solidFill>
              </a:rPr>
              <a:t>owns 20% of the company, </a:t>
            </a:r>
            <a:r>
              <a:rPr lang="en-US" dirty="0" smtClean="0">
                <a:solidFill>
                  <a:schemeClr val="tx1"/>
                </a:solidFill>
              </a:rPr>
              <a:t>you cannot </a:t>
            </a:r>
            <a:r>
              <a:rPr lang="en-US" dirty="0">
                <a:solidFill>
                  <a:schemeClr val="tx1"/>
                </a:solidFill>
              </a:rPr>
              <a:t>kick him off the Board, even if </a:t>
            </a:r>
            <a:r>
              <a:rPr lang="en-US" dirty="0" smtClean="0">
                <a:solidFill>
                  <a:schemeClr val="tx1"/>
                </a:solidFill>
              </a:rPr>
              <a:t>he adds </a:t>
            </a:r>
            <a:r>
              <a:rPr lang="en-US" dirty="0">
                <a:solidFill>
                  <a:schemeClr val="tx1"/>
                </a:solidFill>
              </a:rPr>
              <a:t>little value to it.”</a:t>
            </a:r>
          </a:p>
        </p:txBody>
      </p:sp>
    </p:spTree>
    <p:extLst>
      <p:ext uri="{BB962C8B-B14F-4D97-AF65-F5344CB8AC3E}">
        <p14:creationId xmlns:p14="http://schemas.microsoft.com/office/powerpoint/2010/main" val="5082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35182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Family Governance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04" y="5562600"/>
            <a:ext cx="8610600" cy="4038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200" dirty="0" smtClean="0">
                <a:solidFill>
                  <a:schemeClr val="bg1"/>
                </a:solidFill>
              </a:rPr>
              <a:t>52% have defined responsibilities, but only 20% fully implemented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37% have a Family Council</a:t>
            </a:r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12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 flipH="1">
            <a:off x="5026671" y="1066800"/>
            <a:ext cx="3806140" cy="1943100"/>
          </a:xfrm>
          <a:prstGeom prst="wedgeRoundRect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“There is a mind-set change between the </a:t>
            </a:r>
            <a:r>
              <a:rPr lang="en-US" sz="1700" dirty="0" smtClean="0">
                <a:solidFill>
                  <a:schemeClr val="bg1"/>
                </a:solidFill>
              </a:rPr>
              <a:t>older members </a:t>
            </a:r>
            <a:r>
              <a:rPr lang="en-US" sz="1700" dirty="0">
                <a:solidFill>
                  <a:schemeClr val="bg1"/>
                </a:solidFill>
              </a:rPr>
              <a:t>of the family and the younger </a:t>
            </a:r>
            <a:r>
              <a:rPr lang="en-US" sz="1700" dirty="0" smtClean="0">
                <a:solidFill>
                  <a:schemeClr val="bg1"/>
                </a:solidFill>
              </a:rPr>
              <a:t>members.  </a:t>
            </a:r>
            <a:r>
              <a:rPr lang="en-US" sz="1700" dirty="0" err="1" smtClean="0">
                <a:solidFill>
                  <a:schemeClr val="bg1"/>
                </a:solidFill>
              </a:rPr>
              <a:t>Formalising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family governance and rules </a:t>
            </a:r>
            <a:r>
              <a:rPr lang="en-US" sz="1700" dirty="0" smtClean="0">
                <a:solidFill>
                  <a:schemeClr val="bg1"/>
                </a:solidFill>
              </a:rPr>
              <a:t>helps document </a:t>
            </a:r>
            <a:r>
              <a:rPr lang="en-US" sz="1700" dirty="0">
                <a:solidFill>
                  <a:schemeClr val="bg1"/>
                </a:solidFill>
              </a:rPr>
              <a:t>values and systems and retain the </a:t>
            </a:r>
            <a:r>
              <a:rPr lang="en-US" sz="1700" dirty="0" smtClean="0">
                <a:solidFill>
                  <a:schemeClr val="bg1"/>
                </a:solidFill>
              </a:rPr>
              <a:t>close bond </a:t>
            </a:r>
            <a:r>
              <a:rPr lang="en-US" sz="1700" dirty="0">
                <a:solidFill>
                  <a:schemeClr val="bg1"/>
                </a:solidFill>
              </a:rPr>
              <a:t>across the generations.”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44591" y="1842655"/>
            <a:ext cx="4466779" cy="1905000"/>
          </a:xfrm>
          <a:prstGeom prst="wedgeRoundRectCallo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“Half this generation’s family members are involved in </a:t>
            </a:r>
            <a:r>
              <a:rPr lang="en-US" sz="1700" dirty="0" smtClean="0">
                <a:solidFill>
                  <a:schemeClr val="tx1"/>
                </a:solidFill>
              </a:rPr>
              <a:t>the business</a:t>
            </a:r>
            <a:r>
              <a:rPr lang="en-US" sz="1700" dirty="0">
                <a:solidFill>
                  <a:schemeClr val="tx1"/>
                </a:solidFill>
              </a:rPr>
              <a:t>; next generation it will be only 20%. So we </a:t>
            </a:r>
            <a:r>
              <a:rPr lang="en-US" sz="1700" dirty="0" smtClean="0">
                <a:solidFill>
                  <a:schemeClr val="tx1"/>
                </a:solidFill>
              </a:rPr>
              <a:t>must have </a:t>
            </a:r>
            <a:r>
              <a:rPr lang="en-US" sz="1700" dirty="0">
                <a:solidFill>
                  <a:schemeClr val="tx1"/>
                </a:solidFill>
              </a:rPr>
              <a:t>clear criteria </a:t>
            </a:r>
            <a:r>
              <a:rPr lang="en-US" sz="1700" dirty="0" smtClean="0">
                <a:solidFill>
                  <a:schemeClr val="tx1"/>
                </a:solidFill>
              </a:rPr>
              <a:t>for selection </a:t>
            </a:r>
            <a:r>
              <a:rPr lang="en-US" sz="1700" dirty="0">
                <a:solidFill>
                  <a:schemeClr val="tx1"/>
                </a:solidFill>
              </a:rPr>
              <a:t>of family members, </a:t>
            </a:r>
            <a:r>
              <a:rPr lang="en-US" sz="1700" dirty="0" smtClean="0">
                <a:solidFill>
                  <a:schemeClr val="tx1"/>
                </a:solidFill>
              </a:rPr>
              <a:t>and well-thought </a:t>
            </a:r>
            <a:r>
              <a:rPr lang="en-US" sz="1700" dirty="0">
                <a:solidFill>
                  <a:schemeClr val="tx1"/>
                </a:solidFill>
              </a:rPr>
              <a:t>out structured governance </a:t>
            </a:r>
            <a:r>
              <a:rPr lang="en-US" sz="1700" dirty="0" smtClean="0">
                <a:solidFill>
                  <a:schemeClr val="tx1"/>
                </a:solidFill>
              </a:rPr>
              <a:t>and transparency </a:t>
            </a:r>
            <a:r>
              <a:rPr lang="en-US" sz="1700" dirty="0">
                <a:solidFill>
                  <a:schemeClr val="tx1"/>
                </a:solidFill>
              </a:rPr>
              <a:t>for those not directly involved.”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4" y="4068935"/>
            <a:ext cx="35718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70" y="4049777"/>
            <a:ext cx="3124200" cy="190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4253748" y="4758782"/>
            <a:ext cx="715244" cy="63767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30941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Transparency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043224"/>
              </p:ext>
            </p:extLst>
          </p:nvPr>
        </p:nvGraphicFramePr>
        <p:xfrm>
          <a:off x="115948" y="2057400"/>
          <a:ext cx="4913252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97922" y="2133600"/>
            <a:ext cx="42373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Strong culture of </a:t>
            </a:r>
            <a:r>
              <a:rPr lang="en-US" dirty="0" smtClean="0">
                <a:solidFill>
                  <a:schemeClr val="bg1"/>
                </a:solidFill>
              </a:rPr>
              <a:t>privacy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Increasing communication across family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Raising external finance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Requirements from multinational partners</a:t>
            </a:r>
          </a:p>
        </p:txBody>
      </p:sp>
      <p:sp>
        <p:nvSpPr>
          <p:cNvPr id="9" name="Rounded Rectangular Callout 8"/>
          <p:cNvSpPr/>
          <p:nvPr/>
        </p:nvSpPr>
        <p:spPr>
          <a:xfrm flipH="1">
            <a:off x="5526148" y="4267200"/>
            <a:ext cx="3389252" cy="1780310"/>
          </a:xfrm>
          <a:prstGeom prst="wedgeRoundRect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“There is no business case for </a:t>
            </a:r>
            <a:r>
              <a:rPr lang="en-US" dirty="0" smtClean="0">
                <a:solidFill>
                  <a:schemeClr val="tx1"/>
                </a:solidFill>
              </a:rPr>
              <a:t>public disclosure </a:t>
            </a:r>
            <a:r>
              <a:rPr lang="en-US" dirty="0">
                <a:solidFill>
                  <a:schemeClr val="tx1"/>
                </a:solidFill>
              </a:rPr>
              <a:t>by a family business – </a:t>
            </a:r>
            <a:r>
              <a:rPr lang="en-US" dirty="0" smtClean="0">
                <a:solidFill>
                  <a:schemeClr val="tx1"/>
                </a:solidFill>
              </a:rPr>
              <a:t>it would </a:t>
            </a:r>
            <a:r>
              <a:rPr lang="en-US" dirty="0">
                <a:solidFill>
                  <a:schemeClr val="tx1"/>
                </a:solidFill>
              </a:rPr>
              <a:t>be like opening up our </a:t>
            </a:r>
            <a:r>
              <a:rPr lang="en-US" dirty="0" smtClean="0">
                <a:solidFill>
                  <a:schemeClr val="tx1"/>
                </a:solidFill>
              </a:rPr>
              <a:t>private bank </a:t>
            </a:r>
            <a:r>
              <a:rPr lang="en-US" dirty="0">
                <a:solidFill>
                  <a:schemeClr val="tx1"/>
                </a:solidFill>
              </a:rPr>
              <a:t>account.”</a:t>
            </a:r>
          </a:p>
        </p:txBody>
      </p:sp>
    </p:spTree>
    <p:extLst>
      <p:ext uri="{BB962C8B-B14F-4D97-AF65-F5344CB8AC3E}">
        <p14:creationId xmlns:p14="http://schemas.microsoft.com/office/powerpoint/2010/main" val="13609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02975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Accountability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9" y="2590800"/>
            <a:ext cx="3642183" cy="250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33135" t="30988" r="53851" b="37124"/>
          <a:stretch/>
        </p:blipFill>
        <p:spPr bwMode="auto">
          <a:xfrm>
            <a:off x="5120014" y="2590800"/>
            <a:ext cx="3717925" cy="250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146665" y="3443288"/>
            <a:ext cx="808126" cy="80327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0261" y="5410200"/>
            <a:ext cx="197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Policies in Place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4279" y="5458691"/>
            <a:ext cx="270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Implemented in Practice</a:t>
            </a:r>
          </a:p>
        </p:txBody>
      </p:sp>
    </p:spTree>
    <p:extLst>
      <p:ext uri="{BB962C8B-B14F-4D97-AF65-F5344CB8AC3E}">
        <p14:creationId xmlns:p14="http://schemas.microsoft.com/office/powerpoint/2010/main" val="14462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7192"/>
            <a:ext cx="8610600" cy="4038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bg1"/>
                </a:solidFill>
              </a:rPr>
              <a:t>Increasing professionalism and international competitiveness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bg1"/>
                </a:solidFill>
              </a:rPr>
              <a:t>Awareness of increasing importance of corporate governance but not a high strategic priority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bg1"/>
                </a:solidFill>
              </a:rPr>
              <a:t>Almost no Board performance evaluation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bg1"/>
                </a:solidFill>
              </a:rPr>
              <a:t>Key family issues: succession and the management of conflict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bg1"/>
                </a:solidFill>
              </a:rPr>
              <a:t>Difficulties in implementing better family governance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bg1"/>
                </a:solidFill>
              </a:rPr>
              <a:t>Increasing strategic family communication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bg1"/>
                </a:solidFill>
              </a:rPr>
              <a:t>Very little public disclosure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15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4606482"/>
            <a:ext cx="2924174" cy="224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4814888" y="789709"/>
            <a:ext cx="2590800" cy="1219200"/>
          </a:xfrm>
          <a:prstGeom prst="wedgeRoundRect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“The practical aspects of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implementation are </a:t>
            </a:r>
            <a:r>
              <a:rPr lang="en-US" dirty="0" smtClean="0">
                <a:solidFill>
                  <a:schemeClr val="tx1"/>
                </a:solidFill>
              </a:rPr>
              <a:t>likely to </a:t>
            </a:r>
            <a:r>
              <a:rPr lang="en-US" dirty="0">
                <a:solidFill>
                  <a:schemeClr val="tx1"/>
                </a:solidFill>
              </a:rPr>
              <a:t>be a challenge.”</a:t>
            </a:r>
          </a:p>
        </p:txBody>
      </p:sp>
    </p:spTree>
    <p:extLst>
      <p:ext uri="{BB962C8B-B14F-4D97-AF65-F5344CB8AC3E}">
        <p14:creationId xmlns:p14="http://schemas.microsoft.com/office/powerpoint/2010/main" val="20996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Pearl Initiative: 2013 </a:t>
            </a:r>
            <a:r>
              <a:rPr lang="en-US" dirty="0" err="1" smtClean="0">
                <a:solidFill>
                  <a:schemeClr val="bg1"/>
                </a:solidFill>
              </a:rPr>
              <a:t>Workplan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57" y="2286000"/>
            <a:ext cx="8610600" cy="4038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Series on GCC corporate good practice case studies: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Effective Boards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Family Firms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Business Leader Roundtables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Universities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Case Study Competition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Workshops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16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91" y="3124200"/>
            <a:ext cx="4058460" cy="269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9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43000" r="-77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6700" b="1" dirty="0">
                <a:solidFill>
                  <a:schemeClr val="tx2">
                    <a:lumMod val="75000"/>
                  </a:schemeClr>
                </a:solidFill>
              </a:rPr>
              <a:t>The P</a:t>
            </a:r>
            <a:r>
              <a:rPr lang="en-US" sz="6700" b="1" dirty="0" smtClean="0">
                <a:solidFill>
                  <a:schemeClr val="tx2">
                    <a:lumMod val="75000"/>
                  </a:schemeClr>
                </a:solidFill>
              </a:rPr>
              <a:t>earl Initiative</a:t>
            </a:r>
            <a:r>
              <a:rPr lang="en-US" sz="3800" b="1" dirty="0" smtClean="0">
                <a:solidFill>
                  <a:schemeClr val="bg1"/>
                </a:solidFill>
              </a:rPr>
              <a:t/>
            </a:r>
            <a:br>
              <a:rPr lang="en-US" sz="3800" b="1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creating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corporate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culture of transparency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and accountability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482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Imelda Dunlop</a:t>
            </a:r>
          </a:p>
          <a:p>
            <a:pPr algn="l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Executive Director</a:t>
            </a:r>
          </a:p>
          <a:p>
            <a:pPr algn="l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idunlop@pearlinitiative.org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Office +971 6 515 4605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95560"/>
            <a:ext cx="7596504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Pearl Initiative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7162800" cy="2895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Not-for-profit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GCC wide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 cooperation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Driving </a:t>
            </a:r>
            <a:r>
              <a:rPr lang="en-US" dirty="0" err="1" smtClean="0">
                <a:solidFill>
                  <a:schemeClr val="bg1"/>
                </a:solidFill>
              </a:rPr>
              <a:t>programmes</a:t>
            </a:r>
            <a:r>
              <a:rPr lang="en-US" dirty="0" smtClean="0">
                <a:solidFill>
                  <a:schemeClr val="bg1"/>
                </a:solidFill>
              </a:rPr>
              <a:t> since mid-2011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Offices hosted at American University of </a:t>
            </a:r>
            <a:r>
              <a:rPr lang="en-US" dirty="0" err="1" smtClean="0">
                <a:solidFill>
                  <a:schemeClr val="bg1"/>
                </a:solidFill>
              </a:rPr>
              <a:t>Sharjah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1143000"/>
            <a:ext cx="5349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“Developed by the private sector for the private sector; </a:t>
            </a:r>
          </a:p>
          <a:p>
            <a:r>
              <a:rPr lang="en-US" i="1" dirty="0">
                <a:solidFill>
                  <a:schemeClr val="bg1"/>
                </a:solidFill>
              </a:rPr>
              <a:t>w</a:t>
            </a:r>
            <a:r>
              <a:rPr lang="en-US" i="1" dirty="0" smtClean="0">
                <a:solidFill>
                  <a:schemeClr val="bg1"/>
                </a:solidFill>
              </a:rPr>
              <a:t>ithin the region for the region. 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This is the unique approach of the Pearl Initiative”.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362200"/>
            <a:ext cx="5510510" cy="2277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68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Accountability and Transparency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68720" y="1881940"/>
            <a:ext cx="14257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Knowledge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Creation</a:t>
            </a:r>
          </a:p>
          <a:p>
            <a:pPr algn="ctr"/>
            <a:endParaRPr lang="en-US" sz="2000" i="1" dirty="0" smtClean="0">
              <a:solidFill>
                <a:srgbClr val="FF0000"/>
              </a:solidFill>
            </a:endParaRPr>
          </a:p>
          <a:p>
            <a:pPr algn="ctr"/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8844" y="1861154"/>
            <a:ext cx="17476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University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Collaborations</a:t>
            </a:r>
          </a:p>
          <a:p>
            <a:pPr algn="ctr"/>
            <a:endParaRPr lang="en-US" sz="2000" dirty="0"/>
          </a:p>
          <a:p>
            <a:pPr algn="ctr"/>
            <a:endParaRPr lang="en-US" sz="2000" i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2189" y="1861155"/>
            <a:ext cx="19752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Collaborative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Programmes &amp;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Dialogue Forums</a:t>
            </a:r>
          </a:p>
          <a:p>
            <a:pPr algn="ctr"/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95" y="2705418"/>
            <a:ext cx="1472700" cy="217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00" y="3000539"/>
            <a:ext cx="3422746" cy="187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00545" y="5181600"/>
            <a:ext cx="69480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Corporate governance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Reporting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Responsible business practices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Anti-bribery and corruption</a:t>
            </a:r>
          </a:p>
          <a:p>
            <a:pPr algn="ctr"/>
            <a:endParaRPr lang="en-US" sz="2000" i="1" dirty="0" smtClean="0">
              <a:solidFill>
                <a:srgbClr val="FF0000"/>
              </a:solidFill>
            </a:endParaRPr>
          </a:p>
          <a:p>
            <a:pPr algn="ctr"/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00539"/>
            <a:ext cx="3394863" cy="18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Towards Better Corporate Practices in the Region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97" y="1981200"/>
            <a:ext cx="8610600" cy="4038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Reinforcement of positive incentives and messages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The business case – good governance enables long-term direct value creation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Raising awareness; influencing mindsets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Research, </a:t>
            </a:r>
            <a:r>
              <a:rPr lang="en-US" sz="2000" dirty="0" err="1">
                <a:solidFill>
                  <a:schemeClr val="bg1"/>
                </a:solidFill>
              </a:rPr>
              <a:t>analyse</a:t>
            </a:r>
            <a:r>
              <a:rPr lang="en-US" sz="2000" dirty="0">
                <a:solidFill>
                  <a:schemeClr val="bg1"/>
                </a:solidFill>
              </a:rPr>
              <a:t> and showcase regional good practices; learn from these </a:t>
            </a:r>
            <a:r>
              <a:rPr lang="en-US" sz="2000" dirty="0" smtClean="0">
                <a:solidFill>
                  <a:schemeClr val="bg1"/>
                </a:solidFill>
              </a:rPr>
              <a:t>experiences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Private sector </a:t>
            </a:r>
            <a:r>
              <a:rPr lang="en-US" sz="2000" dirty="0">
                <a:solidFill>
                  <a:schemeClr val="bg1"/>
                </a:solidFill>
              </a:rPr>
              <a:t>taking up the mantle and showing the investment community that the region is a safe, long term investment proposition 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72000"/>
            <a:ext cx="3238900" cy="210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75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667588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Family Matters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Governance Practices in GCC Family Firms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971800"/>
            <a:ext cx="6912764" cy="3505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Interviews with over 100 family firms across the GCC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Aims:</a:t>
            </a:r>
          </a:p>
          <a:p>
            <a:pPr marL="914400" lvl="1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Raise awareness and understanding on governance issues, trends and existing practices in GCC family firms</a:t>
            </a:r>
          </a:p>
          <a:p>
            <a:pPr marL="914400" lvl="1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Enable family firms to benchmark their own business against others in the region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ncreasing </a:t>
            </a:r>
            <a:r>
              <a:rPr lang="en-US" sz="2000" dirty="0">
                <a:solidFill>
                  <a:schemeClr val="bg1"/>
                </a:solidFill>
              </a:rPr>
              <a:t>confidence and willingness to share practical insight </a:t>
            </a:r>
            <a:r>
              <a:rPr lang="en-US" sz="2000" dirty="0" smtClean="0">
                <a:solidFill>
                  <a:schemeClr val="bg1"/>
                </a:solidFill>
              </a:rPr>
              <a:t>on </a:t>
            </a:r>
            <a:r>
              <a:rPr lang="en-US" sz="2000" dirty="0">
                <a:solidFill>
                  <a:schemeClr val="bg1"/>
                </a:solidFill>
              </a:rPr>
              <a:t>topics not viewed as too confidential or competitive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2" t="17155" r="69506" b="19134"/>
          <a:stretch/>
        </p:blipFill>
        <p:spPr>
          <a:xfrm>
            <a:off x="7010400" y="3048000"/>
            <a:ext cx="200263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1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Report covers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610600" cy="4038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Key Issues and Priorities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Board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Board Committees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Performance Evaluation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Family Governance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Transparency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Accountability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t="18447" r="63014" b="17229"/>
          <a:stretch/>
        </p:blipFill>
        <p:spPr>
          <a:xfrm>
            <a:off x="4495799" y="2438400"/>
            <a:ext cx="4372019" cy="3091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173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Key Issues and Priorities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610600" cy="4038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>
                <a:solidFill>
                  <a:schemeClr val="bg1"/>
                </a:solidFill>
              </a:rPr>
              <a:t>Recognise</a:t>
            </a:r>
            <a:r>
              <a:rPr lang="en-US" dirty="0" smtClean="0">
                <a:solidFill>
                  <a:schemeClr val="bg1"/>
                </a:solidFill>
              </a:rPr>
              <a:t> importance of corporate governance;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implementation is an issue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Succession, conflict and continuity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Management and control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Separating “family” from “business” concerns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Formalisation</a:t>
            </a:r>
            <a:r>
              <a:rPr lang="en-US" dirty="0" smtClean="0">
                <a:solidFill>
                  <a:schemeClr val="bg1"/>
                </a:solidFill>
              </a:rPr>
              <a:t> of structures, rules and processes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7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4419600" y="908602"/>
            <a:ext cx="4461164" cy="1377398"/>
          </a:xfrm>
          <a:prstGeom prst="wedgeRoundRect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“The </a:t>
            </a:r>
            <a:r>
              <a:rPr lang="en-US" dirty="0">
                <a:solidFill>
                  <a:schemeClr val="tx1"/>
                </a:solidFill>
              </a:rPr>
              <a:t>key drivers to improve governance and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transparency are linked to the desire to develop and eventually pass on a healthy and efficient </a:t>
            </a:r>
            <a:r>
              <a:rPr lang="en-US" dirty="0" err="1" smtClean="0">
                <a:solidFill>
                  <a:schemeClr val="tx1"/>
                </a:solidFill>
              </a:rPr>
              <a:t>organisation</a:t>
            </a:r>
            <a:r>
              <a:rPr lang="en-US" dirty="0" smtClean="0">
                <a:solidFill>
                  <a:schemeClr val="tx1"/>
                </a:solidFill>
              </a:rPr>
              <a:t>.”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 flipH="1">
            <a:off x="228600" y="5097049"/>
            <a:ext cx="4191000" cy="1295401"/>
          </a:xfrm>
          <a:prstGeom prst="wedgeRoundRect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“We must move </a:t>
            </a:r>
            <a:r>
              <a:rPr lang="en-US" dirty="0" smtClean="0">
                <a:solidFill>
                  <a:schemeClr val="tx1"/>
                </a:solidFill>
              </a:rPr>
              <a:t>from an </a:t>
            </a:r>
            <a:r>
              <a:rPr lang="en-US" dirty="0">
                <a:solidFill>
                  <a:schemeClr val="tx1"/>
                </a:solidFill>
              </a:rPr>
              <a:t>oral tradition </a:t>
            </a:r>
            <a:r>
              <a:rPr lang="en-US" dirty="0" smtClean="0">
                <a:solidFill>
                  <a:schemeClr val="tx1"/>
                </a:solidFill>
              </a:rPr>
              <a:t>to one </a:t>
            </a:r>
            <a:r>
              <a:rPr lang="en-US" dirty="0">
                <a:solidFill>
                  <a:schemeClr val="tx1"/>
                </a:solidFill>
              </a:rPr>
              <a:t>in which rules </a:t>
            </a:r>
            <a:r>
              <a:rPr lang="en-US" dirty="0" smtClean="0">
                <a:solidFill>
                  <a:schemeClr val="tx1"/>
                </a:solidFill>
              </a:rPr>
              <a:t>and guidelines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dirty="0" smtClean="0">
                <a:solidFill>
                  <a:schemeClr val="tx1"/>
                </a:solidFill>
              </a:rPr>
              <a:t>written down </a:t>
            </a:r>
            <a:r>
              <a:rPr lang="en-US" dirty="0">
                <a:solidFill>
                  <a:schemeClr val="tx1"/>
                </a:solidFill>
              </a:rPr>
              <a:t>so that they </a:t>
            </a:r>
            <a:r>
              <a:rPr lang="en-US" dirty="0" smtClean="0">
                <a:solidFill>
                  <a:schemeClr val="tx1"/>
                </a:solidFill>
              </a:rPr>
              <a:t>can be </a:t>
            </a:r>
            <a:r>
              <a:rPr lang="en-US" dirty="0">
                <a:solidFill>
                  <a:schemeClr val="tx1"/>
                </a:solidFill>
              </a:rPr>
              <a:t>referred to.”</a:t>
            </a:r>
          </a:p>
        </p:txBody>
      </p:sp>
      <p:sp>
        <p:nvSpPr>
          <p:cNvPr id="8" name="Rounded Rectangular Callout 7"/>
          <p:cNvSpPr/>
          <p:nvPr/>
        </p:nvSpPr>
        <p:spPr>
          <a:xfrm flipH="1">
            <a:off x="5527964" y="5105400"/>
            <a:ext cx="3352800" cy="1287050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“A strong well-functioning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Board acts as the right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interlocutor between the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family and the company.”</a:t>
            </a:r>
          </a:p>
        </p:txBody>
      </p:sp>
    </p:spTree>
    <p:extLst>
      <p:ext uri="{BB962C8B-B14F-4D97-AF65-F5344CB8AC3E}">
        <p14:creationId xmlns:p14="http://schemas.microsoft.com/office/powerpoint/2010/main" val="66297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30941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853983"/>
              </p:ext>
            </p:extLst>
          </p:nvPr>
        </p:nvGraphicFramePr>
        <p:xfrm>
          <a:off x="34637" y="2438400"/>
          <a:ext cx="5257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7463" y="3581400"/>
            <a:ext cx="3785755" cy="2434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51% have a non-exec Board Chairman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85% have the CEO on the Board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15% have non-family shareholders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85% have family in Senior Exec roles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56% of Boards have no specified term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 flipH="1">
            <a:off x="5663044" y="1066800"/>
            <a:ext cx="3134592" cy="1828800"/>
          </a:xfrm>
          <a:prstGeom prst="wedgeRoundRect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“[The challenge is the] ability </a:t>
            </a:r>
            <a:r>
              <a:rPr lang="en-US" dirty="0" smtClean="0">
                <a:solidFill>
                  <a:schemeClr val="tx1"/>
                </a:solidFill>
              </a:rPr>
              <a:t>to distinguish between management, owner</a:t>
            </a:r>
            <a:r>
              <a:rPr lang="en-US" dirty="0">
                <a:solidFill>
                  <a:schemeClr val="tx1"/>
                </a:solidFill>
              </a:rPr>
              <a:t>, and the Board. To get </a:t>
            </a:r>
            <a:r>
              <a:rPr lang="en-US" dirty="0" smtClean="0">
                <a:solidFill>
                  <a:schemeClr val="tx1"/>
                </a:solidFill>
              </a:rPr>
              <a:t>the Board </a:t>
            </a:r>
            <a:r>
              <a:rPr lang="en-US" dirty="0">
                <a:solidFill>
                  <a:schemeClr val="tx1"/>
                </a:solidFill>
              </a:rPr>
              <a:t>to function as a proper Board.”</a:t>
            </a:r>
          </a:p>
        </p:txBody>
      </p:sp>
    </p:spTree>
    <p:extLst>
      <p:ext uri="{BB962C8B-B14F-4D97-AF65-F5344CB8AC3E}">
        <p14:creationId xmlns:p14="http://schemas.microsoft.com/office/powerpoint/2010/main" val="29974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Independent Directors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610600" cy="4038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2D0E-649C-46C5-AFAD-37B9A170CA65}" type="slidenum">
              <a:rPr lang="en-US" smtClean="0"/>
              <a:t>9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533400" y="1905000"/>
            <a:ext cx="4038600" cy="2286000"/>
          </a:xfrm>
          <a:prstGeom prst="wedgeRoundRect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“The identification and selection of </a:t>
            </a:r>
            <a:r>
              <a:rPr lang="en-US" sz="1700" dirty="0" smtClean="0">
                <a:solidFill>
                  <a:schemeClr val="bg1"/>
                </a:solidFill>
              </a:rPr>
              <a:t>non –family non-executive </a:t>
            </a:r>
            <a:r>
              <a:rPr lang="en-US" sz="1700" dirty="0">
                <a:solidFill>
                  <a:schemeClr val="bg1"/>
                </a:solidFill>
              </a:rPr>
              <a:t>directors is critical. They must </a:t>
            </a:r>
            <a:r>
              <a:rPr lang="en-US" sz="1700" dirty="0" smtClean="0">
                <a:solidFill>
                  <a:schemeClr val="bg1"/>
                </a:solidFill>
              </a:rPr>
              <a:t>be willing </a:t>
            </a:r>
            <a:r>
              <a:rPr lang="en-US" sz="1700" dirty="0">
                <a:solidFill>
                  <a:schemeClr val="bg1"/>
                </a:solidFill>
              </a:rPr>
              <a:t>to commit time, they must be </a:t>
            </a:r>
            <a:r>
              <a:rPr lang="en-US" sz="1700" dirty="0" smtClean="0">
                <a:solidFill>
                  <a:schemeClr val="bg1"/>
                </a:solidFill>
              </a:rPr>
              <a:t>trusted and </a:t>
            </a:r>
            <a:r>
              <a:rPr lang="en-US" sz="1700" dirty="0">
                <a:solidFill>
                  <a:schemeClr val="bg1"/>
                </a:solidFill>
              </a:rPr>
              <a:t>they must get to know the </a:t>
            </a:r>
            <a:r>
              <a:rPr lang="en-US" sz="1700" dirty="0" smtClean="0">
                <a:solidFill>
                  <a:schemeClr val="bg1"/>
                </a:solidFill>
              </a:rPr>
              <a:t>business intimately</a:t>
            </a:r>
            <a:r>
              <a:rPr lang="en-US" sz="1700" dirty="0">
                <a:solidFill>
                  <a:schemeClr val="bg1"/>
                </a:solidFill>
              </a:rPr>
              <a:t>. Industry knowledge </a:t>
            </a:r>
            <a:r>
              <a:rPr lang="en-US" sz="1700" dirty="0" smtClean="0">
                <a:solidFill>
                  <a:schemeClr val="bg1"/>
                </a:solidFill>
              </a:rPr>
              <a:t>is not </a:t>
            </a:r>
            <a:r>
              <a:rPr lang="en-US" sz="1700" dirty="0">
                <a:solidFill>
                  <a:schemeClr val="bg1"/>
                </a:solidFill>
              </a:rPr>
              <a:t>a </a:t>
            </a:r>
            <a:r>
              <a:rPr lang="en-US" sz="1700" dirty="0" smtClean="0">
                <a:solidFill>
                  <a:schemeClr val="bg1"/>
                </a:solidFill>
              </a:rPr>
              <a:t>criterion. More </a:t>
            </a:r>
            <a:r>
              <a:rPr lang="en-US" sz="1700" dirty="0">
                <a:solidFill>
                  <a:schemeClr val="bg1"/>
                </a:solidFill>
              </a:rPr>
              <a:t>important is strategic skills, </a:t>
            </a:r>
            <a:r>
              <a:rPr lang="en-US" sz="1700" dirty="0" smtClean="0">
                <a:solidFill>
                  <a:schemeClr val="bg1"/>
                </a:solidFill>
              </a:rPr>
              <a:t>corporate governance</a:t>
            </a:r>
            <a:r>
              <a:rPr lang="en-US" sz="1700" dirty="0">
                <a:solidFill>
                  <a:schemeClr val="bg1"/>
                </a:solidFill>
              </a:rPr>
              <a:t>, legal and finance skills.”</a:t>
            </a:r>
          </a:p>
        </p:txBody>
      </p:sp>
      <p:sp>
        <p:nvSpPr>
          <p:cNvPr id="7" name="Rounded Rectangular Callout 6"/>
          <p:cNvSpPr/>
          <p:nvPr/>
        </p:nvSpPr>
        <p:spPr>
          <a:xfrm flipH="1">
            <a:off x="4828309" y="838200"/>
            <a:ext cx="3962405" cy="2438400"/>
          </a:xfrm>
          <a:prstGeom prst="wedgeRoundRect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“The family will make the decisions at the end of the </a:t>
            </a:r>
            <a:r>
              <a:rPr lang="en-US" sz="1700" dirty="0" smtClean="0">
                <a:solidFill>
                  <a:schemeClr val="tx1"/>
                </a:solidFill>
              </a:rPr>
              <a:t>day.  But </a:t>
            </a:r>
            <a:r>
              <a:rPr lang="en-US" sz="1700" dirty="0">
                <a:solidFill>
                  <a:schemeClr val="tx1"/>
                </a:solidFill>
              </a:rPr>
              <a:t>they should not </a:t>
            </a:r>
            <a:r>
              <a:rPr lang="en-US" sz="1700" dirty="0" smtClean="0">
                <a:solidFill>
                  <a:schemeClr val="tx1"/>
                </a:solidFill>
              </a:rPr>
              <a:t>be making </a:t>
            </a:r>
            <a:r>
              <a:rPr lang="en-US" sz="1700" dirty="0">
                <a:solidFill>
                  <a:schemeClr val="tx1"/>
                </a:solidFill>
              </a:rPr>
              <a:t>key decisions ad </a:t>
            </a:r>
            <a:r>
              <a:rPr lang="en-US" sz="1700" dirty="0" smtClean="0">
                <a:solidFill>
                  <a:schemeClr val="tx1"/>
                </a:solidFill>
              </a:rPr>
              <a:t>hoc outside </a:t>
            </a:r>
            <a:r>
              <a:rPr lang="en-US" sz="1700" dirty="0">
                <a:solidFill>
                  <a:schemeClr val="tx1"/>
                </a:solidFill>
              </a:rPr>
              <a:t>of </a:t>
            </a:r>
            <a:r>
              <a:rPr lang="en-US" sz="1700" dirty="0" smtClean="0">
                <a:solidFill>
                  <a:schemeClr val="tx1"/>
                </a:solidFill>
              </a:rPr>
              <a:t>the Board</a:t>
            </a:r>
            <a:r>
              <a:rPr lang="en-US" sz="1700" dirty="0">
                <a:solidFill>
                  <a:schemeClr val="tx1"/>
                </a:solidFill>
              </a:rPr>
              <a:t>. This is why we want to </a:t>
            </a:r>
            <a:r>
              <a:rPr lang="en-US" sz="1700" dirty="0" smtClean="0">
                <a:solidFill>
                  <a:schemeClr val="tx1"/>
                </a:solidFill>
              </a:rPr>
              <a:t>add independent </a:t>
            </a:r>
            <a:r>
              <a:rPr lang="en-US" sz="1700" dirty="0">
                <a:solidFill>
                  <a:schemeClr val="tx1"/>
                </a:solidFill>
              </a:rPr>
              <a:t>directors – to add </a:t>
            </a:r>
            <a:r>
              <a:rPr lang="en-US" sz="1700" dirty="0" smtClean="0">
                <a:solidFill>
                  <a:schemeClr val="tx1"/>
                </a:solidFill>
              </a:rPr>
              <a:t>discipline, strategic focus and </a:t>
            </a:r>
            <a:r>
              <a:rPr lang="en-US" sz="1700" dirty="0">
                <a:solidFill>
                  <a:schemeClr val="tx1"/>
                </a:solidFill>
              </a:rPr>
              <a:t>structure – so we </a:t>
            </a:r>
            <a:r>
              <a:rPr lang="en-US" sz="1700" dirty="0" smtClean="0">
                <a:solidFill>
                  <a:schemeClr val="tx1"/>
                </a:solidFill>
              </a:rPr>
              <a:t>can’t by-pass </a:t>
            </a:r>
            <a:r>
              <a:rPr lang="en-US" sz="1700" dirty="0">
                <a:solidFill>
                  <a:schemeClr val="tx1"/>
                </a:solidFill>
              </a:rPr>
              <a:t>the Board or </a:t>
            </a:r>
            <a:r>
              <a:rPr lang="en-US" sz="1700" dirty="0" smtClean="0">
                <a:solidFill>
                  <a:schemeClr val="tx1"/>
                </a:solidFill>
              </a:rPr>
              <a:t>cancel Board </a:t>
            </a:r>
            <a:r>
              <a:rPr lang="en-US" sz="1700" dirty="0">
                <a:solidFill>
                  <a:schemeClr val="tx1"/>
                </a:solidFill>
              </a:rPr>
              <a:t>meetings at the last minute.”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1" y="4554798"/>
            <a:ext cx="5767079" cy="1998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 flipH="1">
            <a:off x="6352312" y="4554798"/>
            <a:ext cx="2334488" cy="1447800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“Bringing in </a:t>
            </a:r>
            <a:r>
              <a:rPr lang="en-US" dirty="0" smtClean="0">
                <a:solidFill>
                  <a:schemeClr val="bg1"/>
                </a:solidFill>
              </a:rPr>
              <a:t>non-family members </a:t>
            </a:r>
            <a:r>
              <a:rPr lang="en-US" dirty="0">
                <a:solidFill>
                  <a:schemeClr val="bg1"/>
                </a:solidFill>
              </a:rPr>
              <a:t>changes </a:t>
            </a:r>
            <a:r>
              <a:rPr lang="en-US" dirty="0" smtClean="0">
                <a:solidFill>
                  <a:schemeClr val="bg1"/>
                </a:solidFill>
              </a:rPr>
              <a:t>the dynamics </a:t>
            </a:r>
            <a:r>
              <a:rPr lang="en-US" dirty="0">
                <a:solidFill>
                  <a:schemeClr val="bg1"/>
                </a:solidFill>
              </a:rPr>
              <a:t>on the Board.”</a:t>
            </a:r>
          </a:p>
        </p:txBody>
      </p:sp>
    </p:spTree>
    <p:extLst>
      <p:ext uri="{BB962C8B-B14F-4D97-AF65-F5344CB8AC3E}">
        <p14:creationId xmlns:p14="http://schemas.microsoft.com/office/powerpoint/2010/main" val="7444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834</Words>
  <Application>Microsoft Office PowerPoint</Application>
  <PresentationFormat>On-screen Show (4:3)</PresentationFormat>
  <Paragraphs>134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 The Pearl Initiative creating a corporate culture of transparency and accountability</vt:lpstr>
      <vt:lpstr>Pearl Initiative</vt:lpstr>
      <vt:lpstr>Accountability and Transparency</vt:lpstr>
      <vt:lpstr>Towards Better Corporate Practices in the Region</vt:lpstr>
      <vt:lpstr>Family Matters Governance Practices in GCC Family Firms</vt:lpstr>
      <vt:lpstr>Report covers</vt:lpstr>
      <vt:lpstr>Key Issues and Priorities</vt:lpstr>
      <vt:lpstr>The Board</vt:lpstr>
      <vt:lpstr>Independent Directors</vt:lpstr>
      <vt:lpstr>Board Committees</vt:lpstr>
      <vt:lpstr>Performance Evaluation</vt:lpstr>
      <vt:lpstr>Family Governance</vt:lpstr>
      <vt:lpstr>Transparency</vt:lpstr>
      <vt:lpstr>Accountability</vt:lpstr>
      <vt:lpstr>Conclusions</vt:lpstr>
      <vt:lpstr>Pearl Initiative: 2013 Workplan</vt:lpstr>
      <vt:lpstr> The Pearl Initiative  creating a corporate culture of transparency and accountability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idunlop</dc:creator>
  <cp:lastModifiedBy>Imelda Dunlop</cp:lastModifiedBy>
  <cp:revision>97</cp:revision>
  <cp:lastPrinted>2013-01-16T10:08:49Z</cp:lastPrinted>
  <dcterms:created xsi:type="dcterms:W3CDTF">2011-10-25T08:48:30Z</dcterms:created>
  <dcterms:modified xsi:type="dcterms:W3CDTF">2013-01-21T07:11:29Z</dcterms:modified>
</cp:coreProperties>
</file>