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20"/>
  </p:notesMasterIdLst>
  <p:handoutMasterIdLst>
    <p:handoutMasterId r:id="rId21"/>
  </p:handoutMasterIdLst>
  <p:sldIdLst>
    <p:sldId id="256" r:id="rId3"/>
    <p:sldId id="257" r:id="rId4"/>
    <p:sldId id="258" r:id="rId5"/>
    <p:sldId id="269" r:id="rId6"/>
    <p:sldId id="265" r:id="rId7"/>
    <p:sldId id="271" r:id="rId8"/>
    <p:sldId id="272" r:id="rId9"/>
    <p:sldId id="273" r:id="rId10"/>
    <p:sldId id="274" r:id="rId11"/>
    <p:sldId id="275" r:id="rId12"/>
    <p:sldId id="276" r:id="rId13"/>
    <p:sldId id="277" r:id="rId14"/>
    <p:sldId id="281" r:id="rId15"/>
    <p:sldId id="278" r:id="rId16"/>
    <p:sldId id="280" r:id="rId17"/>
    <p:sldId id="279" r:id="rId18"/>
    <p:sldId id="282" r:id="rId19"/>
  </p:sldIdLst>
  <p:sldSz cx="9144000" cy="6858000" type="screen4x3"/>
  <p:notesSz cx="6669088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09" autoAdjust="0"/>
    <p:restoredTop sz="94660"/>
  </p:normalViewPr>
  <p:slideViewPr>
    <p:cSldViewPr>
      <p:cViewPr varScale="1">
        <p:scale>
          <a:sx n="69" d="100"/>
          <a:sy n="69" d="100"/>
        </p:scale>
        <p:origin x="-130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hart>
    <c:autoTitleDeleted val="0"/>
    <c:view3D>
      <c:rotX val="15"/>
      <c:rotY val="20"/>
      <c:rAngAx val="1"/>
    </c:view3D>
    <c:floor>
      <c:thickness val="0"/>
      <c:spPr>
        <a:solidFill>
          <a:schemeClr val="accent4"/>
        </a:solidFill>
      </c:spPr>
    </c:floor>
    <c:sideWall>
      <c:thickness val="0"/>
      <c:spPr>
        <a:solidFill>
          <a:schemeClr val="accent4"/>
        </a:solidFill>
      </c:spPr>
    </c:sideWall>
    <c:backWall>
      <c:thickness val="0"/>
      <c:spPr>
        <a:solidFill>
          <a:schemeClr val="accent4"/>
        </a:solidFill>
      </c:spPr>
    </c:backWall>
    <c:plotArea>
      <c:layout>
        <c:manualLayout>
          <c:layoutTarget val="inner"/>
          <c:xMode val="edge"/>
          <c:yMode val="edge"/>
          <c:x val="0.11960782076153524"/>
          <c:y val="3.8962696152342657E-2"/>
          <c:w val="0.86589941222135969"/>
          <c:h val="0.72319539224263629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</c:dPt>
          <c:dPt>
            <c:idx val="2"/>
            <c:invertIfNegative val="0"/>
            <c:bubble3D val="0"/>
          </c:dPt>
          <c:dPt>
            <c:idx val="3"/>
            <c:invertIfNegative val="0"/>
            <c:bubble3D val="0"/>
          </c:dPt>
          <c:dLbls>
            <c:txPr>
              <a:bodyPr/>
              <a:lstStyle/>
              <a:p>
                <a:pPr>
                  <a:defRPr>
                    <a:solidFill>
                      <a:schemeClr val="tx2">
                        <a:lumMod val="50000"/>
                      </a:schemeClr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Non-family on Board</c:v>
                </c:pt>
                <c:pt idx="1">
                  <c:v>Non-family NEDs on Board</c:v>
                </c:pt>
                <c:pt idx="2">
                  <c:v>Family NEDs on Board</c:v>
                </c:pt>
                <c:pt idx="3">
                  <c:v>Female family on Board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0.55000000000000004</c:v>
                </c:pt>
                <c:pt idx="1">
                  <c:v>0.42</c:v>
                </c:pt>
                <c:pt idx="2">
                  <c:v>0.54</c:v>
                </c:pt>
                <c:pt idx="3">
                  <c:v>0.32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Column1</c:v>
                </c:pt>
              </c:strCache>
            </c:strRef>
          </c:tx>
          <c:invertIfNegative val="0"/>
          <c:cat>
            <c:strRef>
              <c:f>Sheet1!$A$2:$A$5</c:f>
              <c:strCache>
                <c:ptCount val="4"/>
                <c:pt idx="0">
                  <c:v>Non-family on Board</c:v>
                </c:pt>
                <c:pt idx="1">
                  <c:v>Non-family NEDs on Board</c:v>
                </c:pt>
                <c:pt idx="2">
                  <c:v>Family NEDs on Board</c:v>
                </c:pt>
                <c:pt idx="3">
                  <c:v>Female family on Board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Column2</c:v>
                </c:pt>
              </c:strCache>
            </c:strRef>
          </c:tx>
          <c:invertIfNegative val="0"/>
          <c:cat>
            <c:strRef>
              <c:f>Sheet1!$A$2:$A$5</c:f>
              <c:strCache>
                <c:ptCount val="4"/>
                <c:pt idx="0">
                  <c:v>Non-family on Board</c:v>
                </c:pt>
                <c:pt idx="1">
                  <c:v>Non-family NEDs on Board</c:v>
                </c:pt>
                <c:pt idx="2">
                  <c:v>Family NEDs on Board</c:v>
                </c:pt>
                <c:pt idx="3">
                  <c:v>Female family on Board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7206784"/>
        <c:axId val="7208320"/>
        <c:axId val="0"/>
      </c:bar3DChart>
      <c:catAx>
        <c:axId val="720678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400">
                <a:solidFill>
                  <a:schemeClr val="tx2">
                    <a:lumMod val="50000"/>
                  </a:schemeClr>
                </a:solidFill>
              </a:defRPr>
            </a:pPr>
            <a:endParaRPr lang="en-US"/>
          </a:p>
        </c:txPr>
        <c:crossAx val="7208320"/>
        <c:crosses val="autoZero"/>
        <c:auto val="1"/>
        <c:lblAlgn val="ctr"/>
        <c:lblOffset val="100"/>
        <c:noMultiLvlLbl val="0"/>
      </c:catAx>
      <c:valAx>
        <c:axId val="7208320"/>
        <c:scaling>
          <c:orientation val="minMax"/>
          <c:max val="1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600" baseline="0"/>
            </a:pPr>
            <a:endParaRPr lang="en-US"/>
          </a:p>
        </c:txPr>
        <c:crossAx val="7206784"/>
        <c:crosses val="autoZero"/>
        <c:crossBetween val="between"/>
        <c:majorUnit val="0.2"/>
      </c:valAx>
      <c:spPr>
        <a:solidFill>
          <a:schemeClr val="bg1"/>
        </a:solidFill>
      </c:spPr>
    </c:plotArea>
    <c:plotVisOnly val="1"/>
    <c:dispBlanksAs val="gap"/>
    <c:showDLblsOverMax val="0"/>
  </c:chart>
  <c:spPr>
    <a:solidFill>
      <a:schemeClr val="bg1"/>
    </a:solidFill>
  </c:spPr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  <c:spPr>
        <a:solidFill>
          <a:schemeClr val="accent4"/>
        </a:solidFill>
      </c:spPr>
    </c:floor>
    <c:sideWall>
      <c:thickness val="0"/>
      <c:spPr>
        <a:solidFill>
          <a:schemeClr val="accent4"/>
        </a:solidFill>
      </c:spPr>
    </c:sideWall>
    <c:backWall>
      <c:thickness val="0"/>
      <c:spPr>
        <a:solidFill>
          <a:schemeClr val="accent4"/>
        </a:solidFill>
      </c:spPr>
    </c:backWall>
    <c:plotArea>
      <c:layout>
        <c:manualLayout>
          <c:layoutTarget val="inner"/>
          <c:xMode val="edge"/>
          <c:yMode val="edge"/>
          <c:x val="0.14757814364113578"/>
          <c:y val="5.329160104986877E-2"/>
          <c:w val="0.83221983615684403"/>
          <c:h val="0.79815301837270336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600" b="0" i="0" baseline="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Sheet1!$A$2:$A$4</c:f>
              <c:strCache>
                <c:ptCount val="3"/>
                <c:pt idx="0">
                  <c:v>Internal annual report</c:v>
                </c:pt>
                <c:pt idx="1">
                  <c:v>To banks and partners</c:v>
                </c:pt>
                <c:pt idx="2">
                  <c:v>To public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0.76</c:v>
                </c:pt>
                <c:pt idx="1">
                  <c:v>0.63</c:v>
                </c:pt>
                <c:pt idx="2">
                  <c:v>0.12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Column1</c:v>
                </c:pt>
              </c:strCache>
            </c:strRef>
          </c:tx>
          <c:invertIfNegative val="0"/>
          <c:cat>
            <c:strRef>
              <c:f>Sheet1!$A$2:$A$4</c:f>
              <c:strCache>
                <c:ptCount val="3"/>
                <c:pt idx="0">
                  <c:v>Internal annual report</c:v>
                </c:pt>
                <c:pt idx="1">
                  <c:v>To banks and partners</c:v>
                </c:pt>
                <c:pt idx="2">
                  <c:v>To public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Column2</c:v>
                </c:pt>
              </c:strCache>
            </c:strRef>
          </c:tx>
          <c:invertIfNegative val="0"/>
          <c:cat>
            <c:strRef>
              <c:f>Sheet1!$A$2:$A$4</c:f>
              <c:strCache>
                <c:ptCount val="3"/>
                <c:pt idx="0">
                  <c:v>Internal annual report</c:v>
                </c:pt>
                <c:pt idx="1">
                  <c:v>To banks and partners</c:v>
                </c:pt>
                <c:pt idx="2">
                  <c:v>To public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3892608"/>
        <c:axId val="33906688"/>
        <c:axId val="0"/>
      </c:bar3DChart>
      <c:catAx>
        <c:axId val="3389260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 rot="0" vert="horz"/>
          <a:lstStyle/>
          <a:p>
            <a:pPr>
              <a:defRPr sz="1400" b="0" i="0" baseline="0"/>
            </a:pPr>
            <a:endParaRPr lang="en-US"/>
          </a:p>
        </c:txPr>
        <c:crossAx val="33906688"/>
        <c:crossesAt val="0"/>
        <c:auto val="1"/>
        <c:lblAlgn val="ctr"/>
        <c:lblOffset val="100"/>
        <c:noMultiLvlLbl val="0"/>
      </c:catAx>
      <c:valAx>
        <c:axId val="33906688"/>
        <c:scaling>
          <c:orientation val="minMax"/>
          <c:max val="1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600" b="0" i="0" baseline="0"/>
            </a:pPr>
            <a:endParaRPr lang="en-US"/>
          </a:p>
        </c:txPr>
        <c:crossAx val="33892608"/>
        <c:crosses val="autoZero"/>
        <c:crossBetween val="between"/>
        <c:majorUnit val="0.2"/>
      </c:valAx>
      <c:spPr>
        <a:solidFill>
          <a:schemeClr val="bg1"/>
        </a:solidFill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0.13158</cdr:x>
      <cdr:y>0.19422</cdr:y>
    </cdr:from>
    <cdr:to>
      <cdr:x>0.28947</cdr:x>
      <cdr:y>0.4085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62000" y="828764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0.13158</cdr:x>
      <cdr:y>0.19422</cdr:y>
    </cdr:from>
    <cdr:to>
      <cdr:x>0.28947</cdr:x>
      <cdr:y>0.4085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62000" y="828764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AF2CFF-922B-46A2-8226-E036CAA1BD75}" type="datetimeFigureOut">
              <a:rPr lang="en-US" smtClean="0"/>
              <a:t>1/21/2013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607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A86DBB-3616-4074-8ED1-1CE684F576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2492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1D5C81-B556-4AD6-8B58-620BB7AC2045}" type="datetimeFigureOut">
              <a:rPr lang="en-US" smtClean="0"/>
              <a:t>1/21/2013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CB8F68-D790-4B3C-A746-C82DEB2CBD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8380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sz="3000" baseline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sz="2400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5BBD2-B32B-40D4-B40A-77A0874E5FA1}" type="datetime1">
              <a:rPr lang="en-US" smtClean="0"/>
              <a:t>1/21/2013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A2D0E-649C-46C5-AFAD-37B9A170CA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19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10FD9-4617-4A2D-A70F-B5901D44D5F7}" type="datetime1">
              <a:rPr lang="en-US" smtClean="0"/>
              <a:t>1/21/2013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A2D0E-649C-46C5-AFAD-37B9A170CA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3907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A01F-3757-4ABA-AECC-B8355AF6C598}" type="datetime1">
              <a:rPr lang="en-US" smtClean="0"/>
              <a:t>1/21/2013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A2D0E-649C-46C5-AFAD-37B9A170CA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1108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sz="3000" baseline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sz="2400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5BBD2-B32B-40D4-B40A-77A0874E5FA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1/21/2013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A2D0E-649C-46C5-AFAD-37B9A170CA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72696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90600"/>
            <a:ext cx="7596504" cy="11430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1"/>
            <a:ext cx="8229600" cy="40386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55EC6-4FA3-4251-9042-4C6EDD21B68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1/21/2013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A2D0E-649C-46C5-AFAD-37B9A170CA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503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0F4C7-93F7-43A2-8CC4-AB62B0EC523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1/21/2013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A2D0E-649C-46C5-AFAD-37B9A170CA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16227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1156C-4D07-4115-A13C-6C2EC2B0CDE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1/21/2013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A2D0E-649C-46C5-AFAD-37B9A170CA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43261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AC028-F0FB-4712-B44F-947B3AA3006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1/21/2013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A2D0E-649C-46C5-AFAD-37B9A170CA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60362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BC00C-F333-402A-ADB6-BE5BE049F4A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1/21/2013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A2D0E-649C-46C5-AFAD-37B9A170CA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81438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038DA-75A9-410C-A4B7-6B75F92458E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1/21/2013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A2D0E-649C-46C5-AFAD-37B9A170CA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77446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ED395-BB9D-44CB-95F1-6D0AECC8774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1/21/2013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A2D0E-649C-46C5-AFAD-37B9A170CA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7269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90600"/>
            <a:ext cx="7596504" cy="11430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1"/>
            <a:ext cx="8229600" cy="40386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55EC6-4FA3-4251-9042-4C6EDD21B68C}" type="datetime1">
              <a:rPr lang="en-US" smtClean="0"/>
              <a:t>1/21/2013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A2D0E-649C-46C5-AFAD-37B9A170CA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3723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37B3E-F045-4FD6-AC75-5E856019588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1/21/2013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A2D0E-649C-46C5-AFAD-37B9A170CA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65133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10FD9-4617-4A2D-A70F-B5901D44D5F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1/21/2013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A2D0E-649C-46C5-AFAD-37B9A170CA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48783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BA01F-3757-4ABA-AECC-B8355AF6C59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1/21/2013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A2D0E-649C-46C5-AFAD-37B9A170CA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2098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0F4C7-93F7-43A2-8CC4-AB62B0EC5238}" type="datetime1">
              <a:rPr lang="en-US" smtClean="0"/>
              <a:t>1/21/2013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A2D0E-649C-46C5-AFAD-37B9A170CA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915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1156C-4D07-4115-A13C-6C2EC2B0CDE6}" type="datetime1">
              <a:rPr lang="en-US" smtClean="0"/>
              <a:t>1/21/2013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A2D0E-649C-46C5-AFAD-37B9A170CA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210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AC028-F0FB-4712-B44F-947B3AA30063}" type="datetime1">
              <a:rPr lang="en-US" smtClean="0"/>
              <a:t>1/21/2013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A2D0E-649C-46C5-AFAD-37B9A170CA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4733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BC00C-F333-402A-ADB6-BE5BE049F4AD}" type="datetime1">
              <a:rPr lang="en-US" smtClean="0"/>
              <a:t>1/21/2013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A2D0E-649C-46C5-AFAD-37B9A170CA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8274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038DA-75A9-410C-A4B7-6B75F92458E6}" type="datetime1">
              <a:rPr lang="en-US" smtClean="0"/>
              <a:t>1/21/2013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A2D0E-649C-46C5-AFAD-37B9A170CA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456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ED395-BB9D-44CB-95F1-6D0AECC87741}" type="datetime1">
              <a:rPr lang="en-US" smtClean="0"/>
              <a:t>1/21/2013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A2D0E-649C-46C5-AFAD-37B9A170CA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5145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37B3E-F045-4FD6-AC75-5E8560195881}" type="datetime1">
              <a:rPr lang="en-US" smtClean="0"/>
              <a:t>1/21/2013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A2D0E-649C-46C5-AFAD-37B9A170CA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261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87451" y="685800"/>
            <a:ext cx="759650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905000"/>
            <a:ext cx="8229600" cy="4221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05CA22-D862-4907-8AEA-B04C5E754EC6}" type="datetime1">
              <a:rPr lang="en-US" smtClean="0"/>
              <a:t>1/21/2013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8A2D0E-649C-46C5-AFAD-37B9A170CA65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/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57150"/>
            <a:ext cx="977900" cy="114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/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71450"/>
            <a:ext cx="4326255" cy="41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262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30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87451" y="685800"/>
            <a:ext cx="759650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905000"/>
            <a:ext cx="8229600" cy="4221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05CA22-D862-4907-8AEA-B04C5E754EC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1/21/2013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8A2D0E-649C-46C5-AFAD-37B9A170CA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/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57150"/>
            <a:ext cx="977900" cy="114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/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71450"/>
            <a:ext cx="4326255" cy="41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653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30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idunlop@pearlinitiative.org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2000"/>
            <a:lum/>
          </a:blip>
          <a:srcRect/>
          <a:stretch>
            <a:fillRect l="-43000" r="-77000" b="-3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9144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/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sz="6700" b="1" dirty="0">
                <a:solidFill>
                  <a:schemeClr val="tx2">
                    <a:lumMod val="75000"/>
                  </a:schemeClr>
                </a:solidFill>
              </a:rPr>
              <a:t>The P</a:t>
            </a:r>
            <a:r>
              <a:rPr lang="en-US" sz="6700" b="1" dirty="0" smtClean="0">
                <a:solidFill>
                  <a:schemeClr val="tx2">
                    <a:lumMod val="75000"/>
                  </a:schemeClr>
                </a:solidFill>
              </a:rPr>
              <a:t>earl </a:t>
            </a:r>
            <a:r>
              <a:rPr lang="en-US" sz="6700" b="1" dirty="0" smtClean="0">
                <a:solidFill>
                  <a:schemeClr val="tx2">
                    <a:lumMod val="75000"/>
                  </a:schemeClr>
                </a:solidFill>
              </a:rPr>
              <a:t>Initiative</a:t>
            </a:r>
            <a:r>
              <a:rPr lang="en-US" dirty="0" smtClean="0">
                <a:solidFill>
                  <a:schemeClr val="bg1"/>
                </a:solidFill>
              </a:rPr>
              <a:t/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sz="2400" i="1" dirty="0" smtClean="0">
                <a:solidFill>
                  <a:schemeClr val="tx2">
                    <a:lumMod val="75000"/>
                  </a:schemeClr>
                </a:solidFill>
              </a:rPr>
              <a:t>creating</a:t>
            </a:r>
            <a:r>
              <a:rPr lang="en-US" sz="2400" i="1" dirty="0" smtClean="0">
                <a:solidFill>
                  <a:schemeClr val="bg1"/>
                </a:solidFill>
              </a:rPr>
              <a:t> </a:t>
            </a:r>
            <a:r>
              <a:rPr lang="en-US" sz="2400" i="1" dirty="0" smtClean="0">
                <a:solidFill>
                  <a:schemeClr val="tx2">
                    <a:lumMod val="75000"/>
                  </a:schemeClr>
                </a:solidFill>
              </a:rPr>
              <a:t>a</a:t>
            </a:r>
            <a:r>
              <a:rPr lang="en-US" sz="2400" i="1" dirty="0" smtClean="0">
                <a:solidFill>
                  <a:schemeClr val="bg1"/>
                </a:solidFill>
              </a:rPr>
              <a:t> </a:t>
            </a:r>
            <a:r>
              <a:rPr lang="en-US" sz="2400" i="1" dirty="0" smtClean="0">
                <a:solidFill>
                  <a:schemeClr val="tx2">
                    <a:lumMod val="75000"/>
                  </a:schemeClr>
                </a:solidFill>
              </a:rPr>
              <a:t>corporate</a:t>
            </a:r>
            <a:r>
              <a:rPr lang="en-US" sz="2400" i="1" dirty="0" smtClean="0">
                <a:solidFill>
                  <a:schemeClr val="bg1"/>
                </a:solidFill>
              </a:rPr>
              <a:t> </a:t>
            </a:r>
            <a:r>
              <a:rPr lang="en-US" sz="2400" i="1" dirty="0" smtClean="0">
                <a:solidFill>
                  <a:schemeClr val="tx2">
                    <a:lumMod val="75000"/>
                  </a:schemeClr>
                </a:solidFill>
              </a:rPr>
              <a:t>culture of transparency</a:t>
            </a:r>
            <a:r>
              <a:rPr lang="en-US" sz="2400" i="1" dirty="0" smtClean="0">
                <a:solidFill>
                  <a:schemeClr val="bg1"/>
                </a:solidFill>
              </a:rPr>
              <a:t> </a:t>
            </a:r>
            <a:r>
              <a:rPr lang="en-US" sz="2400" i="1" dirty="0" smtClean="0">
                <a:solidFill>
                  <a:schemeClr val="tx2">
                    <a:lumMod val="75000"/>
                  </a:schemeClr>
                </a:solidFill>
              </a:rPr>
              <a:t>and accountability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3429000"/>
            <a:ext cx="6400800" cy="1752600"/>
          </a:xfrm>
        </p:spPr>
        <p:txBody>
          <a:bodyPr>
            <a:normAutofit/>
          </a:bodyPr>
          <a:lstStyle/>
          <a:p>
            <a:pPr algn="l"/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</a:rPr>
              <a:t>Capital Markets Authorit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</a:rPr>
              <a:t>y Kuwait</a:t>
            </a:r>
            <a:endParaRPr lang="en-US" sz="2200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l"/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</a:rPr>
              <a:t>Corporate Governance Symposium</a:t>
            </a:r>
            <a:endParaRPr lang="en-US" sz="2200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l"/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</a:rPr>
              <a:t>2</a:t>
            </a:r>
            <a:r>
              <a:rPr lang="en-US" sz="2200" baseline="30000" dirty="0" smtClean="0">
                <a:solidFill>
                  <a:schemeClr val="tx2">
                    <a:lumMod val="75000"/>
                  </a:schemeClr>
                </a:solidFill>
              </a:rPr>
              <a:t>nd</a:t>
            </a: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</a:rPr>
              <a:t> February 2013</a:t>
            </a:r>
            <a:endParaRPr lang="en-US" sz="22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4068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90600"/>
            <a:ext cx="84582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Board Committees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A2D0E-649C-46C5-AFAD-37B9A170CA65}" type="slidenum">
              <a:rPr lang="en-US" smtClean="0"/>
              <a:t>10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352800" y="2743200"/>
            <a:ext cx="21764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Graph from page 18: 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4963" y="1869456"/>
            <a:ext cx="5934075" cy="40677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604963" y="5996929"/>
            <a:ext cx="594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Percentage of family firms with Board committees in place</a:t>
            </a:r>
          </a:p>
        </p:txBody>
      </p:sp>
    </p:spTree>
    <p:extLst>
      <p:ext uri="{BB962C8B-B14F-4D97-AF65-F5344CB8AC3E}">
        <p14:creationId xmlns:p14="http://schemas.microsoft.com/office/powerpoint/2010/main" val="3230548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90600"/>
            <a:ext cx="84582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Performance Evaluation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784764"/>
            <a:ext cx="8610600" cy="4038600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>
                <a:solidFill>
                  <a:schemeClr val="bg1"/>
                </a:solidFill>
              </a:rPr>
              <a:t>Only around 4% of family firms evaluate Board performance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A sensitive issue – the potential to negatively affect family dynamics</a:t>
            </a:r>
          </a:p>
          <a:p>
            <a:pPr marL="0" lv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A2D0E-649C-46C5-AFAD-37B9A170CA65}" type="slidenum">
              <a:rPr lang="en-US" smtClean="0"/>
              <a:t>11</a:t>
            </a:fld>
            <a:endParaRPr lang="en-US"/>
          </a:p>
        </p:txBody>
      </p:sp>
      <p:sp>
        <p:nvSpPr>
          <p:cNvPr id="6" name="Rounded Rectangular Callout 5"/>
          <p:cNvSpPr/>
          <p:nvPr/>
        </p:nvSpPr>
        <p:spPr>
          <a:xfrm>
            <a:off x="4572000" y="1905000"/>
            <a:ext cx="4038600" cy="1828800"/>
          </a:xfrm>
          <a:prstGeom prst="wedgeRoundRectCallou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“There is no </a:t>
            </a:r>
            <a:r>
              <a:rPr lang="en-US" dirty="0" smtClean="0">
                <a:solidFill>
                  <a:schemeClr val="tx1"/>
                </a:solidFill>
              </a:rPr>
              <a:t>point in </a:t>
            </a:r>
            <a:r>
              <a:rPr lang="en-US" dirty="0">
                <a:solidFill>
                  <a:schemeClr val="tx1"/>
                </a:solidFill>
              </a:rPr>
              <a:t>evaluating the Board. </a:t>
            </a:r>
            <a:r>
              <a:rPr lang="en-US" dirty="0" smtClean="0">
                <a:solidFill>
                  <a:schemeClr val="tx1"/>
                </a:solidFill>
              </a:rPr>
              <a:t>If </a:t>
            </a:r>
            <a:r>
              <a:rPr lang="en-US" dirty="0">
                <a:solidFill>
                  <a:schemeClr val="tx1"/>
                </a:solidFill>
              </a:rPr>
              <a:t>a </a:t>
            </a:r>
            <a:r>
              <a:rPr lang="en-US" dirty="0" smtClean="0">
                <a:solidFill>
                  <a:schemeClr val="tx1"/>
                </a:solidFill>
              </a:rPr>
              <a:t>family member </a:t>
            </a:r>
            <a:r>
              <a:rPr lang="en-US" dirty="0">
                <a:solidFill>
                  <a:schemeClr val="tx1"/>
                </a:solidFill>
              </a:rPr>
              <a:t>owns 20% of the company, </a:t>
            </a:r>
            <a:r>
              <a:rPr lang="en-US" dirty="0" smtClean="0">
                <a:solidFill>
                  <a:schemeClr val="tx1"/>
                </a:solidFill>
              </a:rPr>
              <a:t>you cannot </a:t>
            </a:r>
            <a:r>
              <a:rPr lang="en-US" dirty="0">
                <a:solidFill>
                  <a:schemeClr val="tx1"/>
                </a:solidFill>
              </a:rPr>
              <a:t>kick him off the Board, even if </a:t>
            </a:r>
            <a:r>
              <a:rPr lang="en-US" dirty="0" smtClean="0">
                <a:solidFill>
                  <a:schemeClr val="tx1"/>
                </a:solidFill>
              </a:rPr>
              <a:t>he adds </a:t>
            </a:r>
            <a:r>
              <a:rPr lang="en-US" dirty="0">
                <a:solidFill>
                  <a:schemeClr val="tx1"/>
                </a:solidFill>
              </a:rPr>
              <a:t>little value to it.”</a:t>
            </a:r>
          </a:p>
        </p:txBody>
      </p:sp>
    </p:spTree>
    <p:extLst>
      <p:ext uri="{BB962C8B-B14F-4D97-AF65-F5344CB8AC3E}">
        <p14:creationId xmlns:p14="http://schemas.microsoft.com/office/powerpoint/2010/main" val="508201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935182"/>
            <a:ext cx="84582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Family Governance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604" y="5562600"/>
            <a:ext cx="8610600" cy="4038600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sz="2200" dirty="0" smtClean="0">
                <a:solidFill>
                  <a:schemeClr val="bg1"/>
                </a:solidFill>
              </a:rPr>
              <a:t>52% have defined responsibilities, but only 20% fully implemented</a:t>
            </a:r>
          </a:p>
          <a:p>
            <a:r>
              <a:rPr lang="en-US" sz="2200" dirty="0" smtClean="0">
                <a:solidFill>
                  <a:schemeClr val="bg1"/>
                </a:solidFill>
              </a:rPr>
              <a:t>37% have a Family Council</a:t>
            </a:r>
          </a:p>
          <a:p>
            <a:pPr marL="0" indent="0">
              <a:buNone/>
            </a:pPr>
            <a:endParaRPr lang="en-US" dirty="0" smtClean="0"/>
          </a:p>
          <a:p>
            <a:pPr marL="0" lv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A2D0E-649C-46C5-AFAD-37B9A170CA65}" type="slidenum">
              <a:rPr lang="en-US" smtClean="0"/>
              <a:t>12</a:t>
            </a:fld>
            <a:endParaRPr lang="en-US"/>
          </a:p>
        </p:txBody>
      </p:sp>
      <p:sp>
        <p:nvSpPr>
          <p:cNvPr id="7" name="Rounded Rectangular Callout 6"/>
          <p:cNvSpPr/>
          <p:nvPr/>
        </p:nvSpPr>
        <p:spPr>
          <a:xfrm flipH="1">
            <a:off x="5026671" y="1066800"/>
            <a:ext cx="3806140" cy="1943100"/>
          </a:xfrm>
          <a:prstGeom prst="wedgeRoundRectCallou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>
                <a:solidFill>
                  <a:schemeClr val="bg1"/>
                </a:solidFill>
              </a:rPr>
              <a:t>“There is a mind-set change between the </a:t>
            </a:r>
            <a:r>
              <a:rPr lang="en-US" sz="1700" dirty="0" smtClean="0">
                <a:solidFill>
                  <a:schemeClr val="bg1"/>
                </a:solidFill>
              </a:rPr>
              <a:t>older members </a:t>
            </a:r>
            <a:r>
              <a:rPr lang="en-US" sz="1700" dirty="0">
                <a:solidFill>
                  <a:schemeClr val="bg1"/>
                </a:solidFill>
              </a:rPr>
              <a:t>of the family and the younger </a:t>
            </a:r>
            <a:r>
              <a:rPr lang="en-US" sz="1700" dirty="0" smtClean="0">
                <a:solidFill>
                  <a:schemeClr val="bg1"/>
                </a:solidFill>
              </a:rPr>
              <a:t>members.  </a:t>
            </a:r>
            <a:r>
              <a:rPr lang="en-US" sz="1700" dirty="0" err="1" smtClean="0">
                <a:solidFill>
                  <a:schemeClr val="bg1"/>
                </a:solidFill>
              </a:rPr>
              <a:t>Formalising</a:t>
            </a:r>
            <a:r>
              <a:rPr lang="en-US" sz="1700" dirty="0" smtClean="0">
                <a:solidFill>
                  <a:schemeClr val="bg1"/>
                </a:solidFill>
              </a:rPr>
              <a:t> </a:t>
            </a:r>
            <a:r>
              <a:rPr lang="en-US" sz="1700" dirty="0">
                <a:solidFill>
                  <a:schemeClr val="bg1"/>
                </a:solidFill>
              </a:rPr>
              <a:t>family governance and rules </a:t>
            </a:r>
            <a:r>
              <a:rPr lang="en-US" sz="1700" dirty="0" smtClean="0">
                <a:solidFill>
                  <a:schemeClr val="bg1"/>
                </a:solidFill>
              </a:rPr>
              <a:t>helps document </a:t>
            </a:r>
            <a:r>
              <a:rPr lang="en-US" sz="1700" dirty="0">
                <a:solidFill>
                  <a:schemeClr val="bg1"/>
                </a:solidFill>
              </a:rPr>
              <a:t>values and systems and retain the </a:t>
            </a:r>
            <a:r>
              <a:rPr lang="en-US" sz="1700" dirty="0" smtClean="0">
                <a:solidFill>
                  <a:schemeClr val="bg1"/>
                </a:solidFill>
              </a:rPr>
              <a:t>close bond </a:t>
            </a:r>
            <a:r>
              <a:rPr lang="en-US" sz="1700" dirty="0">
                <a:solidFill>
                  <a:schemeClr val="bg1"/>
                </a:solidFill>
              </a:rPr>
              <a:t>across the generations.”</a:t>
            </a:r>
          </a:p>
        </p:txBody>
      </p:sp>
      <p:sp>
        <p:nvSpPr>
          <p:cNvPr id="9" name="Rounded Rectangular Callout 8"/>
          <p:cNvSpPr/>
          <p:nvPr/>
        </p:nvSpPr>
        <p:spPr>
          <a:xfrm>
            <a:off x="144591" y="1842655"/>
            <a:ext cx="4466779" cy="1905000"/>
          </a:xfrm>
          <a:prstGeom prst="wedgeRoundRectCallout">
            <a:avLst/>
          </a:prstGeom>
          <a:solidFill>
            <a:srgbClr val="FF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>
                <a:solidFill>
                  <a:schemeClr val="tx1"/>
                </a:solidFill>
              </a:rPr>
              <a:t>“Half this generation’s family members are involved in </a:t>
            </a:r>
            <a:r>
              <a:rPr lang="en-US" sz="1700" dirty="0" smtClean="0">
                <a:solidFill>
                  <a:schemeClr val="tx1"/>
                </a:solidFill>
              </a:rPr>
              <a:t>the business</a:t>
            </a:r>
            <a:r>
              <a:rPr lang="en-US" sz="1700" dirty="0">
                <a:solidFill>
                  <a:schemeClr val="tx1"/>
                </a:solidFill>
              </a:rPr>
              <a:t>; next generation it will be only 20%. So we </a:t>
            </a:r>
            <a:r>
              <a:rPr lang="en-US" sz="1700" dirty="0" smtClean="0">
                <a:solidFill>
                  <a:schemeClr val="tx1"/>
                </a:solidFill>
              </a:rPr>
              <a:t>must have </a:t>
            </a:r>
            <a:r>
              <a:rPr lang="en-US" sz="1700" dirty="0">
                <a:solidFill>
                  <a:schemeClr val="tx1"/>
                </a:solidFill>
              </a:rPr>
              <a:t>clear criteria </a:t>
            </a:r>
            <a:r>
              <a:rPr lang="en-US" sz="1700" dirty="0" smtClean="0">
                <a:solidFill>
                  <a:schemeClr val="tx1"/>
                </a:solidFill>
              </a:rPr>
              <a:t>for selection </a:t>
            </a:r>
            <a:r>
              <a:rPr lang="en-US" sz="1700" dirty="0">
                <a:solidFill>
                  <a:schemeClr val="tx1"/>
                </a:solidFill>
              </a:rPr>
              <a:t>of family members, </a:t>
            </a:r>
            <a:r>
              <a:rPr lang="en-US" sz="1700" dirty="0" smtClean="0">
                <a:solidFill>
                  <a:schemeClr val="tx1"/>
                </a:solidFill>
              </a:rPr>
              <a:t>and well-thought </a:t>
            </a:r>
            <a:r>
              <a:rPr lang="en-US" sz="1700" dirty="0">
                <a:solidFill>
                  <a:schemeClr val="tx1"/>
                </a:solidFill>
              </a:rPr>
              <a:t>out structured governance </a:t>
            </a:r>
            <a:r>
              <a:rPr lang="en-US" sz="1700" dirty="0" smtClean="0">
                <a:solidFill>
                  <a:schemeClr val="tx1"/>
                </a:solidFill>
              </a:rPr>
              <a:t>and transparency </a:t>
            </a:r>
            <a:r>
              <a:rPr lang="en-US" sz="1700" dirty="0">
                <a:solidFill>
                  <a:schemeClr val="tx1"/>
                </a:solidFill>
              </a:rPr>
              <a:t>for those not directly involved.”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574" y="4068935"/>
            <a:ext cx="3571875" cy="189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5370" y="4049777"/>
            <a:ext cx="3124200" cy="19098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ight Arrow 10"/>
          <p:cNvSpPr/>
          <p:nvPr/>
        </p:nvSpPr>
        <p:spPr>
          <a:xfrm>
            <a:off x="4253748" y="4758782"/>
            <a:ext cx="715244" cy="637673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261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030941"/>
            <a:ext cx="84582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Transparency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A2D0E-649C-46C5-AFAD-37B9A170CA65}" type="slidenum">
              <a:rPr lang="en-US" smtClean="0"/>
              <a:t>13</a:t>
            </a:fld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34043224"/>
              </p:ext>
            </p:extLst>
          </p:nvPr>
        </p:nvGraphicFramePr>
        <p:xfrm>
          <a:off x="115948" y="2057400"/>
          <a:ext cx="4913252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4997922" y="2133600"/>
            <a:ext cx="4237314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solidFill>
                  <a:schemeClr val="bg1"/>
                </a:solidFill>
              </a:rPr>
              <a:t>Strong culture of </a:t>
            </a:r>
            <a:r>
              <a:rPr lang="en-US" dirty="0" smtClean="0">
                <a:solidFill>
                  <a:schemeClr val="bg1"/>
                </a:solidFill>
              </a:rPr>
              <a:t>privacy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solidFill>
                  <a:schemeClr val="bg1"/>
                </a:solidFill>
              </a:rPr>
              <a:t>Increasing communication across family</a:t>
            </a:r>
            <a:endParaRPr lang="en-US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dirty="0" smtClean="0">
                <a:solidFill>
                  <a:schemeClr val="bg1"/>
                </a:solidFill>
              </a:rPr>
              <a:t>Raising external finance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solidFill>
                  <a:schemeClr val="bg1"/>
                </a:solidFill>
              </a:rPr>
              <a:t>Requirements from multinational partners</a:t>
            </a:r>
          </a:p>
        </p:txBody>
      </p:sp>
      <p:sp>
        <p:nvSpPr>
          <p:cNvPr id="9" name="Rounded Rectangular Callout 8"/>
          <p:cNvSpPr/>
          <p:nvPr/>
        </p:nvSpPr>
        <p:spPr>
          <a:xfrm flipH="1">
            <a:off x="5526148" y="4267200"/>
            <a:ext cx="3389252" cy="1780310"/>
          </a:xfrm>
          <a:prstGeom prst="wedgeRoundRectCallou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“There is no business case for </a:t>
            </a:r>
            <a:r>
              <a:rPr lang="en-US" dirty="0" smtClean="0">
                <a:solidFill>
                  <a:schemeClr val="tx1"/>
                </a:solidFill>
              </a:rPr>
              <a:t>public disclosure </a:t>
            </a:r>
            <a:r>
              <a:rPr lang="en-US" dirty="0">
                <a:solidFill>
                  <a:schemeClr val="tx1"/>
                </a:solidFill>
              </a:rPr>
              <a:t>by a family business – </a:t>
            </a:r>
            <a:r>
              <a:rPr lang="en-US" dirty="0" smtClean="0">
                <a:solidFill>
                  <a:schemeClr val="tx1"/>
                </a:solidFill>
              </a:rPr>
              <a:t>it would </a:t>
            </a:r>
            <a:r>
              <a:rPr lang="en-US" dirty="0">
                <a:solidFill>
                  <a:schemeClr val="tx1"/>
                </a:solidFill>
              </a:rPr>
              <a:t>be like opening up our </a:t>
            </a:r>
            <a:r>
              <a:rPr lang="en-US" dirty="0" smtClean="0">
                <a:solidFill>
                  <a:schemeClr val="tx1"/>
                </a:solidFill>
              </a:rPr>
              <a:t>private bank </a:t>
            </a:r>
            <a:r>
              <a:rPr lang="en-US" dirty="0">
                <a:solidFill>
                  <a:schemeClr val="tx1"/>
                </a:solidFill>
              </a:rPr>
              <a:t>account.”</a:t>
            </a:r>
          </a:p>
        </p:txBody>
      </p:sp>
    </p:spTree>
    <p:extLst>
      <p:ext uri="{BB962C8B-B14F-4D97-AF65-F5344CB8AC3E}">
        <p14:creationId xmlns:p14="http://schemas.microsoft.com/office/powerpoint/2010/main" val="1360904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202975"/>
            <a:ext cx="84582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Accountability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A2D0E-649C-46C5-AFAD-37B9A170CA65}" type="slidenum">
              <a:rPr lang="en-US" smtClean="0"/>
              <a:t>14</a:t>
            </a:fld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389" y="2590800"/>
            <a:ext cx="3642183" cy="25082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/>
          <p:nvPr/>
        </p:nvPicPr>
        <p:blipFill rotWithShape="1">
          <a:blip r:embed="rId3"/>
          <a:srcRect l="33135" t="30988" r="53851" b="37124"/>
          <a:stretch/>
        </p:blipFill>
        <p:spPr bwMode="auto">
          <a:xfrm>
            <a:off x="5120014" y="2590800"/>
            <a:ext cx="3717925" cy="25082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Right Arrow 2"/>
          <p:cNvSpPr/>
          <p:nvPr/>
        </p:nvSpPr>
        <p:spPr>
          <a:xfrm>
            <a:off x="4146665" y="3443288"/>
            <a:ext cx="808126" cy="803274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080261" y="5410200"/>
            <a:ext cx="19764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Policies in Place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24279" y="5458691"/>
            <a:ext cx="2709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Implemented in Practice</a:t>
            </a:r>
          </a:p>
        </p:txBody>
      </p:sp>
    </p:spTree>
    <p:extLst>
      <p:ext uri="{BB962C8B-B14F-4D97-AF65-F5344CB8AC3E}">
        <p14:creationId xmlns:p14="http://schemas.microsoft.com/office/powerpoint/2010/main" val="1446241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90600"/>
            <a:ext cx="84582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Conclusions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07192"/>
            <a:ext cx="8610600" cy="4038600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pPr>
              <a:spcBef>
                <a:spcPts val="600"/>
              </a:spcBef>
            </a:pPr>
            <a:r>
              <a:rPr lang="en-US" sz="2200" dirty="0" smtClean="0">
                <a:solidFill>
                  <a:schemeClr val="bg1"/>
                </a:solidFill>
              </a:rPr>
              <a:t>Increasing professionalism and international competitiveness</a:t>
            </a:r>
          </a:p>
          <a:p>
            <a:pPr>
              <a:spcBef>
                <a:spcPts val="600"/>
              </a:spcBef>
            </a:pPr>
            <a:r>
              <a:rPr lang="en-US" sz="2200" dirty="0" smtClean="0">
                <a:solidFill>
                  <a:schemeClr val="bg1"/>
                </a:solidFill>
              </a:rPr>
              <a:t>Awareness of increasing importance of corporate governance but not a high strategic priority</a:t>
            </a:r>
          </a:p>
          <a:p>
            <a:pPr>
              <a:spcBef>
                <a:spcPts val="600"/>
              </a:spcBef>
            </a:pPr>
            <a:r>
              <a:rPr lang="en-US" sz="2200" dirty="0" smtClean="0">
                <a:solidFill>
                  <a:schemeClr val="bg1"/>
                </a:solidFill>
              </a:rPr>
              <a:t>Almost no Board performance evaluation</a:t>
            </a:r>
          </a:p>
          <a:p>
            <a:pPr>
              <a:spcBef>
                <a:spcPts val="600"/>
              </a:spcBef>
            </a:pPr>
            <a:r>
              <a:rPr lang="en-US" sz="2200" dirty="0" smtClean="0">
                <a:solidFill>
                  <a:schemeClr val="bg1"/>
                </a:solidFill>
              </a:rPr>
              <a:t>Key family issues: succession and the management of conflict</a:t>
            </a:r>
          </a:p>
          <a:p>
            <a:pPr>
              <a:spcBef>
                <a:spcPts val="600"/>
              </a:spcBef>
            </a:pPr>
            <a:r>
              <a:rPr lang="en-US" sz="2200" dirty="0" smtClean="0">
                <a:solidFill>
                  <a:schemeClr val="bg1"/>
                </a:solidFill>
              </a:rPr>
              <a:t>Difficulties in implementing better family governance</a:t>
            </a:r>
          </a:p>
          <a:p>
            <a:pPr>
              <a:spcBef>
                <a:spcPts val="600"/>
              </a:spcBef>
            </a:pPr>
            <a:r>
              <a:rPr lang="en-US" sz="2200" dirty="0" smtClean="0">
                <a:solidFill>
                  <a:schemeClr val="bg1"/>
                </a:solidFill>
              </a:rPr>
              <a:t>Increasing strategic family communication</a:t>
            </a:r>
          </a:p>
          <a:p>
            <a:pPr>
              <a:spcBef>
                <a:spcPts val="600"/>
              </a:spcBef>
            </a:pPr>
            <a:r>
              <a:rPr lang="en-US" sz="2200" dirty="0" smtClean="0">
                <a:solidFill>
                  <a:schemeClr val="bg1"/>
                </a:solidFill>
              </a:rPr>
              <a:t>Very little public disclosure</a:t>
            </a:r>
          </a:p>
          <a:p>
            <a:pPr marL="0" lv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A2D0E-649C-46C5-AFAD-37B9A170CA65}" type="slidenum">
              <a:rPr lang="en-US" smtClean="0"/>
              <a:t>15</a:t>
            </a:fld>
            <a:endParaRPr lang="en-US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1" y="4606482"/>
            <a:ext cx="2924174" cy="22445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ounded Rectangular Callout 7"/>
          <p:cNvSpPr/>
          <p:nvPr/>
        </p:nvSpPr>
        <p:spPr>
          <a:xfrm>
            <a:off x="4814888" y="789709"/>
            <a:ext cx="2590800" cy="1219200"/>
          </a:xfrm>
          <a:prstGeom prst="wedgeRoundRectCallou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“The practical aspects of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implementation are </a:t>
            </a:r>
            <a:r>
              <a:rPr lang="en-US" dirty="0" smtClean="0">
                <a:solidFill>
                  <a:schemeClr val="tx1"/>
                </a:solidFill>
              </a:rPr>
              <a:t>likely to </a:t>
            </a:r>
            <a:r>
              <a:rPr lang="en-US" dirty="0">
                <a:solidFill>
                  <a:schemeClr val="tx1"/>
                </a:solidFill>
              </a:rPr>
              <a:t>be a challenge.”</a:t>
            </a:r>
          </a:p>
        </p:txBody>
      </p:sp>
    </p:spTree>
    <p:extLst>
      <p:ext uri="{BB962C8B-B14F-4D97-AF65-F5344CB8AC3E}">
        <p14:creationId xmlns:p14="http://schemas.microsoft.com/office/powerpoint/2010/main" val="2099680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90600"/>
            <a:ext cx="84582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Pearl Initiative: 2013 </a:t>
            </a:r>
            <a:r>
              <a:rPr lang="en-US" dirty="0" err="1" smtClean="0">
                <a:solidFill>
                  <a:schemeClr val="bg1"/>
                </a:solidFill>
              </a:rPr>
              <a:t>Workplan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157" y="2286000"/>
            <a:ext cx="8610600" cy="4038600"/>
          </a:xfrm>
        </p:spPr>
        <p:txBody>
          <a:bodyPr>
            <a:normAutofit/>
          </a:bodyPr>
          <a:lstStyle/>
          <a:p>
            <a:r>
              <a:rPr lang="en-US" sz="2200" dirty="0" smtClean="0">
                <a:solidFill>
                  <a:schemeClr val="bg1"/>
                </a:solidFill>
              </a:rPr>
              <a:t>Series on GCC corporate good practice case studies:</a:t>
            </a:r>
          </a:p>
          <a:p>
            <a:pPr lvl="1"/>
            <a:r>
              <a:rPr lang="en-US" sz="2200" dirty="0" smtClean="0">
                <a:solidFill>
                  <a:schemeClr val="bg1"/>
                </a:solidFill>
              </a:rPr>
              <a:t>Effective Boards</a:t>
            </a:r>
          </a:p>
          <a:p>
            <a:pPr lvl="1"/>
            <a:r>
              <a:rPr lang="en-US" sz="2200" dirty="0" smtClean="0">
                <a:solidFill>
                  <a:schemeClr val="bg1"/>
                </a:solidFill>
              </a:rPr>
              <a:t>Family Firms</a:t>
            </a:r>
          </a:p>
          <a:p>
            <a:r>
              <a:rPr lang="en-US" sz="2200" dirty="0" smtClean="0">
                <a:solidFill>
                  <a:schemeClr val="bg1"/>
                </a:solidFill>
              </a:rPr>
              <a:t>Business Leader Roundtables</a:t>
            </a:r>
          </a:p>
          <a:p>
            <a:r>
              <a:rPr lang="en-US" sz="2200" dirty="0" smtClean="0">
                <a:solidFill>
                  <a:schemeClr val="bg1"/>
                </a:solidFill>
              </a:rPr>
              <a:t>Universities</a:t>
            </a:r>
          </a:p>
          <a:p>
            <a:pPr lvl="1"/>
            <a:r>
              <a:rPr lang="en-US" sz="2200" dirty="0" smtClean="0">
                <a:solidFill>
                  <a:schemeClr val="bg1"/>
                </a:solidFill>
              </a:rPr>
              <a:t>Case Study Competition</a:t>
            </a:r>
          </a:p>
          <a:p>
            <a:pPr lvl="1"/>
            <a:r>
              <a:rPr lang="en-US" sz="2200" dirty="0" smtClean="0">
                <a:solidFill>
                  <a:schemeClr val="bg1"/>
                </a:solidFill>
              </a:rPr>
              <a:t>Workshops</a:t>
            </a:r>
          </a:p>
          <a:p>
            <a:pPr marL="0" lv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A2D0E-649C-46C5-AFAD-37B9A170CA65}" type="slidenum">
              <a:rPr lang="en-US" smtClean="0"/>
              <a:t>16</a:t>
            </a:fld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8091" y="3124200"/>
            <a:ext cx="4058460" cy="2698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9974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2000"/>
            <a:lum/>
          </a:blip>
          <a:srcRect/>
          <a:stretch>
            <a:fillRect l="-43000" r="-77000" b="-3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/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sz="6700" b="1" dirty="0">
                <a:solidFill>
                  <a:schemeClr val="tx2">
                    <a:lumMod val="75000"/>
                  </a:schemeClr>
                </a:solidFill>
              </a:rPr>
              <a:t>The P</a:t>
            </a:r>
            <a:r>
              <a:rPr lang="en-US" sz="6700" b="1" dirty="0" smtClean="0">
                <a:solidFill>
                  <a:schemeClr val="tx2">
                    <a:lumMod val="75000"/>
                  </a:schemeClr>
                </a:solidFill>
              </a:rPr>
              <a:t>earl Initiative</a:t>
            </a:r>
            <a:r>
              <a:rPr lang="en-US" sz="3800" b="1" dirty="0" smtClean="0">
                <a:solidFill>
                  <a:schemeClr val="bg1"/>
                </a:solidFill>
              </a:rPr>
              <a:t/>
            </a:r>
            <a:br>
              <a:rPr lang="en-US" sz="3800" b="1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/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sz="2400" i="1" dirty="0" smtClean="0">
                <a:solidFill>
                  <a:schemeClr val="tx2">
                    <a:lumMod val="75000"/>
                  </a:schemeClr>
                </a:solidFill>
              </a:rPr>
              <a:t>creating</a:t>
            </a:r>
            <a:r>
              <a:rPr lang="en-US" sz="2400" i="1" dirty="0" smtClean="0">
                <a:solidFill>
                  <a:schemeClr val="bg1"/>
                </a:solidFill>
              </a:rPr>
              <a:t> </a:t>
            </a:r>
            <a:r>
              <a:rPr lang="en-US" sz="2400" i="1" dirty="0" smtClean="0">
                <a:solidFill>
                  <a:schemeClr val="tx2">
                    <a:lumMod val="75000"/>
                  </a:schemeClr>
                </a:solidFill>
              </a:rPr>
              <a:t>a</a:t>
            </a:r>
            <a:r>
              <a:rPr lang="en-US" sz="2400" i="1" dirty="0" smtClean="0">
                <a:solidFill>
                  <a:schemeClr val="bg1"/>
                </a:solidFill>
              </a:rPr>
              <a:t> </a:t>
            </a:r>
            <a:r>
              <a:rPr lang="en-US" sz="2400" i="1" dirty="0" smtClean="0">
                <a:solidFill>
                  <a:schemeClr val="tx2">
                    <a:lumMod val="75000"/>
                  </a:schemeClr>
                </a:solidFill>
              </a:rPr>
              <a:t>corporate</a:t>
            </a:r>
            <a:r>
              <a:rPr lang="en-US" sz="2400" i="1" dirty="0" smtClean="0">
                <a:solidFill>
                  <a:schemeClr val="bg1"/>
                </a:solidFill>
              </a:rPr>
              <a:t> </a:t>
            </a:r>
            <a:r>
              <a:rPr lang="en-US" sz="2400" i="1" dirty="0" smtClean="0">
                <a:solidFill>
                  <a:schemeClr val="tx2">
                    <a:lumMod val="75000"/>
                  </a:schemeClr>
                </a:solidFill>
              </a:rPr>
              <a:t>culture of transparency</a:t>
            </a:r>
            <a:r>
              <a:rPr lang="en-US" sz="2400" i="1" dirty="0" smtClean="0">
                <a:solidFill>
                  <a:schemeClr val="bg1"/>
                </a:solidFill>
              </a:rPr>
              <a:t> </a:t>
            </a:r>
            <a:r>
              <a:rPr lang="en-US" sz="2400" i="1" dirty="0" smtClean="0">
                <a:solidFill>
                  <a:schemeClr val="tx2">
                    <a:lumMod val="75000"/>
                  </a:schemeClr>
                </a:solidFill>
              </a:rPr>
              <a:t>and accountability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4648200"/>
            <a:ext cx="6400800" cy="1752600"/>
          </a:xfrm>
        </p:spPr>
        <p:txBody>
          <a:bodyPr>
            <a:normAutofit/>
          </a:bodyPr>
          <a:lstStyle/>
          <a:p>
            <a:pPr algn="l"/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</a:rPr>
              <a:t>Imelda Dunlop</a:t>
            </a:r>
          </a:p>
          <a:p>
            <a:pPr algn="l"/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</a:rPr>
              <a:t>Executive Director</a:t>
            </a:r>
          </a:p>
          <a:p>
            <a:pPr algn="l"/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  <a:hlinkClick r:id="rId3"/>
              </a:rPr>
              <a:t>idunlop@pearlinitiative.org</a:t>
            </a:r>
            <a:endParaRPr lang="en-US" sz="2000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l"/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</a:rPr>
              <a:t>Office +971 6 515 4605</a:t>
            </a:r>
            <a:endParaRPr lang="en-US" sz="20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5470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595560"/>
            <a:ext cx="7596504" cy="1143000"/>
          </a:xfrm>
        </p:spPr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</a:rPr>
              <a:t>Pearl Initiative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3352800"/>
            <a:ext cx="7162800" cy="28956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Not-for-profit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GCC wide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UN cooperation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Driving </a:t>
            </a:r>
            <a:r>
              <a:rPr lang="en-US" dirty="0" err="1" smtClean="0">
                <a:solidFill>
                  <a:schemeClr val="bg1"/>
                </a:solidFill>
              </a:rPr>
              <a:t>programmes</a:t>
            </a:r>
            <a:r>
              <a:rPr lang="en-US" dirty="0" smtClean="0">
                <a:solidFill>
                  <a:schemeClr val="bg1"/>
                </a:solidFill>
              </a:rPr>
              <a:t> since mid-2011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Offices hosted at American University of </a:t>
            </a:r>
            <a:r>
              <a:rPr lang="en-US" dirty="0" err="1" smtClean="0">
                <a:solidFill>
                  <a:schemeClr val="bg1"/>
                </a:solidFill>
              </a:rPr>
              <a:t>Sharjah</a:t>
            </a:r>
            <a:endParaRPr lang="en-US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A2D0E-649C-46C5-AFAD-37B9A170CA65}" type="slidenum">
              <a:rPr lang="en-US" smtClean="0"/>
              <a:t>2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505200" y="1143000"/>
            <a:ext cx="534947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solidFill>
                  <a:schemeClr val="bg1"/>
                </a:solidFill>
              </a:rPr>
              <a:t>“Developed by the private sector for the private sector; </a:t>
            </a:r>
          </a:p>
          <a:p>
            <a:r>
              <a:rPr lang="en-US" i="1" dirty="0">
                <a:solidFill>
                  <a:schemeClr val="bg1"/>
                </a:solidFill>
              </a:rPr>
              <a:t>w</a:t>
            </a:r>
            <a:r>
              <a:rPr lang="en-US" i="1" dirty="0" smtClean="0">
                <a:solidFill>
                  <a:schemeClr val="bg1"/>
                </a:solidFill>
              </a:rPr>
              <a:t>ithin the region for the region. </a:t>
            </a:r>
          </a:p>
          <a:p>
            <a:r>
              <a:rPr lang="en-US" i="1" dirty="0" smtClean="0">
                <a:solidFill>
                  <a:schemeClr val="bg1"/>
                </a:solidFill>
              </a:rPr>
              <a:t>This is the unique approach of the Pearl Initiative”.</a:t>
            </a:r>
            <a:endParaRPr lang="en-US" i="1" dirty="0">
              <a:solidFill>
                <a:schemeClr val="bg1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2362200"/>
            <a:ext cx="5510510" cy="22770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96881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90600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Accountability and Transparency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A2D0E-649C-46C5-AFAD-37B9A170CA65}" type="slidenum">
              <a:rPr lang="en-US" smtClean="0"/>
              <a:t>3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868720" y="1881940"/>
            <a:ext cx="142577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Knowledge </a:t>
            </a:r>
            <a:br>
              <a:rPr lang="en-US" sz="2000" dirty="0" smtClean="0">
                <a:solidFill>
                  <a:schemeClr val="bg1"/>
                </a:solidFill>
              </a:rPr>
            </a:br>
            <a:r>
              <a:rPr lang="en-US" sz="2000" dirty="0" smtClean="0">
                <a:solidFill>
                  <a:schemeClr val="bg1"/>
                </a:solidFill>
              </a:rPr>
              <a:t>Creation</a:t>
            </a:r>
          </a:p>
          <a:p>
            <a:pPr algn="ctr"/>
            <a:endParaRPr lang="en-US" sz="2000" i="1" dirty="0" smtClean="0">
              <a:solidFill>
                <a:srgbClr val="FF0000"/>
              </a:solidFill>
            </a:endParaRPr>
          </a:p>
          <a:p>
            <a:pPr algn="ctr"/>
            <a:endParaRPr lang="en-US" sz="2000" i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348844" y="1861154"/>
            <a:ext cx="174765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University</a:t>
            </a:r>
            <a:br>
              <a:rPr lang="en-US" sz="2000" dirty="0" smtClean="0">
                <a:solidFill>
                  <a:schemeClr val="bg1"/>
                </a:solidFill>
              </a:rPr>
            </a:br>
            <a:r>
              <a:rPr lang="en-US" sz="2000" dirty="0" smtClean="0">
                <a:solidFill>
                  <a:schemeClr val="bg1"/>
                </a:solidFill>
              </a:rPr>
              <a:t>Collaborations</a:t>
            </a:r>
          </a:p>
          <a:p>
            <a:pPr algn="ctr"/>
            <a:endParaRPr lang="en-US" sz="2000" dirty="0"/>
          </a:p>
          <a:p>
            <a:pPr algn="ctr"/>
            <a:endParaRPr lang="en-US" sz="2000" i="1" dirty="0" smtClean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62189" y="1861155"/>
            <a:ext cx="197528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Collaborative </a:t>
            </a:r>
          </a:p>
          <a:p>
            <a:pPr algn="ctr"/>
            <a:r>
              <a:rPr lang="en-US" sz="2000" dirty="0">
                <a:solidFill>
                  <a:schemeClr val="bg1"/>
                </a:solidFill>
              </a:rPr>
              <a:t>Programmes &amp;</a:t>
            </a:r>
          </a:p>
          <a:p>
            <a:pPr algn="ctr"/>
            <a:r>
              <a:rPr lang="en-US" sz="2000" dirty="0">
                <a:solidFill>
                  <a:schemeClr val="bg1"/>
                </a:solidFill>
              </a:rPr>
              <a:t>Dialogue Forums</a:t>
            </a:r>
          </a:p>
          <a:p>
            <a:pPr algn="ctr"/>
            <a:endParaRPr lang="en-US" sz="2000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1795" y="2705418"/>
            <a:ext cx="1472700" cy="21736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1300" y="3000539"/>
            <a:ext cx="3422746" cy="18785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TextBox 14"/>
          <p:cNvSpPr txBox="1"/>
          <p:nvPr/>
        </p:nvSpPr>
        <p:spPr>
          <a:xfrm>
            <a:off x="900545" y="5181600"/>
            <a:ext cx="6948055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Corporate governance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Reporting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Responsible business practices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Anti-bribery and corruption</a:t>
            </a:r>
          </a:p>
          <a:p>
            <a:pPr algn="ctr"/>
            <a:endParaRPr lang="en-US" sz="2000" i="1" dirty="0" smtClean="0">
              <a:solidFill>
                <a:srgbClr val="FF0000"/>
              </a:solidFill>
            </a:endParaRPr>
          </a:p>
          <a:p>
            <a:pPr algn="ctr"/>
            <a:endParaRPr lang="en-US" sz="2000" i="1" dirty="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3000539"/>
            <a:ext cx="3394863" cy="1878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129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90600"/>
            <a:ext cx="84582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Towards Better Corporate Practices in the Region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997" y="1981200"/>
            <a:ext cx="8610600" cy="4038600"/>
          </a:xfrm>
        </p:spPr>
        <p:txBody>
          <a:bodyPr>
            <a:normAutofit/>
          </a:bodyPr>
          <a:lstStyle/>
          <a:p>
            <a:r>
              <a:rPr lang="en-US" sz="2000" dirty="0" smtClean="0">
                <a:solidFill>
                  <a:schemeClr val="bg1"/>
                </a:solidFill>
              </a:rPr>
              <a:t>Reinforcement of positive incentives and messages</a:t>
            </a:r>
          </a:p>
          <a:p>
            <a:r>
              <a:rPr lang="en-US" sz="2000" dirty="0" smtClean="0">
                <a:solidFill>
                  <a:schemeClr val="bg1"/>
                </a:solidFill>
              </a:rPr>
              <a:t>The business case – good governance enables long-term direct value creation</a:t>
            </a:r>
          </a:p>
          <a:p>
            <a:r>
              <a:rPr lang="en-US" sz="2000" dirty="0" smtClean="0">
                <a:solidFill>
                  <a:schemeClr val="bg1"/>
                </a:solidFill>
              </a:rPr>
              <a:t>Raising awareness; influencing mindsets</a:t>
            </a:r>
          </a:p>
          <a:p>
            <a:r>
              <a:rPr lang="en-US" sz="2000" dirty="0">
                <a:solidFill>
                  <a:schemeClr val="bg1"/>
                </a:solidFill>
              </a:rPr>
              <a:t>Research, </a:t>
            </a:r>
            <a:r>
              <a:rPr lang="en-US" sz="2000" dirty="0" err="1">
                <a:solidFill>
                  <a:schemeClr val="bg1"/>
                </a:solidFill>
              </a:rPr>
              <a:t>analyse</a:t>
            </a:r>
            <a:r>
              <a:rPr lang="en-US" sz="2000" dirty="0">
                <a:solidFill>
                  <a:schemeClr val="bg1"/>
                </a:solidFill>
              </a:rPr>
              <a:t> and showcase regional good practices; learn from these </a:t>
            </a:r>
            <a:r>
              <a:rPr lang="en-US" sz="2000" dirty="0" smtClean="0">
                <a:solidFill>
                  <a:schemeClr val="bg1"/>
                </a:solidFill>
              </a:rPr>
              <a:t>experiences</a:t>
            </a:r>
          </a:p>
          <a:p>
            <a:r>
              <a:rPr lang="en-US" sz="2000" dirty="0" smtClean="0">
                <a:solidFill>
                  <a:schemeClr val="bg1"/>
                </a:solidFill>
              </a:rPr>
              <a:t>Private sector </a:t>
            </a:r>
            <a:r>
              <a:rPr lang="en-US" sz="2000" dirty="0">
                <a:solidFill>
                  <a:schemeClr val="bg1"/>
                </a:solidFill>
              </a:rPr>
              <a:t>taking up the mantle and showing the investment community that the region is a safe, long term investment proposition </a:t>
            </a:r>
            <a:endParaRPr lang="en-US" sz="2000" dirty="0" smtClean="0">
              <a:solidFill>
                <a:schemeClr val="bg1"/>
              </a:solidFill>
            </a:endParaRPr>
          </a:p>
          <a:p>
            <a:pPr lvl="0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A2D0E-649C-46C5-AFAD-37B9A170CA65}" type="slidenum">
              <a:rPr lang="en-US" smtClean="0"/>
              <a:t>4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4572000"/>
            <a:ext cx="3238900" cy="21075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20756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0"/>
            <a:ext cx="6675880" cy="1143000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Family Matters</a:t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>Governance Practices in GCC Family Firms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1" y="2971800"/>
            <a:ext cx="6912764" cy="3505200"/>
          </a:xfrm>
        </p:spPr>
        <p:txBody>
          <a:bodyPr>
            <a:normAutofit/>
          </a:bodyPr>
          <a:lstStyle/>
          <a:p>
            <a:r>
              <a:rPr lang="en-US" sz="2000" dirty="0" smtClean="0">
                <a:solidFill>
                  <a:schemeClr val="bg1"/>
                </a:solidFill>
              </a:rPr>
              <a:t>Interviews with over 100 family firms across the GCC</a:t>
            </a:r>
          </a:p>
          <a:p>
            <a:r>
              <a:rPr lang="en-US" sz="2000" dirty="0" smtClean="0">
                <a:solidFill>
                  <a:schemeClr val="bg1"/>
                </a:solidFill>
              </a:rPr>
              <a:t>Aims:</a:t>
            </a:r>
          </a:p>
          <a:p>
            <a:pPr marL="914400" lvl="1" indent="-457200">
              <a:buAutoNum type="arabicPeriod"/>
            </a:pPr>
            <a:r>
              <a:rPr lang="en-US" sz="2000" dirty="0" smtClean="0">
                <a:solidFill>
                  <a:schemeClr val="bg1"/>
                </a:solidFill>
              </a:rPr>
              <a:t>Raise awareness and understanding on governance issues, trends and existing practices in GCC family firms</a:t>
            </a:r>
          </a:p>
          <a:p>
            <a:pPr marL="914400" lvl="1" indent="-457200">
              <a:buAutoNum type="arabicPeriod"/>
            </a:pPr>
            <a:r>
              <a:rPr lang="en-US" sz="2000" dirty="0" smtClean="0">
                <a:solidFill>
                  <a:schemeClr val="bg1"/>
                </a:solidFill>
              </a:rPr>
              <a:t>Enable family firms to benchmark their own business against others in the region</a:t>
            </a:r>
          </a:p>
          <a:p>
            <a:r>
              <a:rPr lang="en-US" sz="2000" dirty="0">
                <a:solidFill>
                  <a:schemeClr val="bg1"/>
                </a:solidFill>
              </a:rPr>
              <a:t>I</a:t>
            </a:r>
            <a:r>
              <a:rPr lang="en-US" sz="2000" dirty="0" smtClean="0">
                <a:solidFill>
                  <a:schemeClr val="bg1"/>
                </a:solidFill>
              </a:rPr>
              <a:t>ncreasing </a:t>
            </a:r>
            <a:r>
              <a:rPr lang="en-US" sz="2000" dirty="0">
                <a:solidFill>
                  <a:schemeClr val="bg1"/>
                </a:solidFill>
              </a:rPr>
              <a:t>confidence and willingness to share practical insight </a:t>
            </a:r>
            <a:r>
              <a:rPr lang="en-US" sz="2000" dirty="0" smtClean="0">
                <a:solidFill>
                  <a:schemeClr val="bg1"/>
                </a:solidFill>
              </a:rPr>
              <a:t>on </a:t>
            </a:r>
            <a:r>
              <a:rPr lang="en-US" sz="2000" dirty="0">
                <a:solidFill>
                  <a:schemeClr val="bg1"/>
                </a:solidFill>
              </a:rPr>
              <a:t>topics not viewed as too confidential or competitive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A2D0E-649C-46C5-AFAD-37B9A170CA65}" type="slidenum">
              <a:rPr lang="en-US" smtClean="0"/>
              <a:t>5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72" t="17155" r="69506" b="19134"/>
          <a:stretch/>
        </p:blipFill>
        <p:spPr>
          <a:xfrm>
            <a:off x="7010400" y="3048000"/>
            <a:ext cx="2002635" cy="2819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87104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90600"/>
            <a:ext cx="84582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Report covers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1"/>
            <a:ext cx="8610600" cy="4038600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>
                <a:solidFill>
                  <a:schemeClr val="bg1"/>
                </a:solidFill>
              </a:rPr>
              <a:t>Key Issues and Priorities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The Board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Board Committees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Performance Evaluation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Family Governance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Transparency 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Accountability</a:t>
            </a:r>
          </a:p>
          <a:p>
            <a:pPr marL="0" lv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A2D0E-649C-46C5-AFAD-37B9A170CA65}" type="slidenum">
              <a:rPr lang="en-US" smtClean="0"/>
              <a:t>6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5" t="18447" r="63014" b="17229"/>
          <a:stretch/>
        </p:blipFill>
        <p:spPr>
          <a:xfrm>
            <a:off x="4495799" y="2438400"/>
            <a:ext cx="4372019" cy="30914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131737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90600"/>
            <a:ext cx="84582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Key Issues and Priorities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1"/>
            <a:ext cx="8610600" cy="4038600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err="1" smtClean="0">
                <a:solidFill>
                  <a:schemeClr val="bg1"/>
                </a:solidFill>
              </a:rPr>
              <a:t>Recognise</a:t>
            </a:r>
            <a:r>
              <a:rPr lang="en-US" dirty="0" smtClean="0">
                <a:solidFill>
                  <a:schemeClr val="bg1"/>
                </a:solidFill>
              </a:rPr>
              <a:t> importance of corporate governance; </a:t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>implementation is an issue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Succession, conflict and continuity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Management and control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Separating “family” from “business” concerns</a:t>
            </a:r>
          </a:p>
          <a:p>
            <a:r>
              <a:rPr lang="en-US" dirty="0" err="1" smtClean="0">
                <a:solidFill>
                  <a:schemeClr val="bg1"/>
                </a:solidFill>
              </a:rPr>
              <a:t>Formalisation</a:t>
            </a:r>
            <a:r>
              <a:rPr lang="en-US" dirty="0" smtClean="0">
                <a:solidFill>
                  <a:schemeClr val="bg1"/>
                </a:solidFill>
              </a:rPr>
              <a:t> of structures, rules and processes</a:t>
            </a:r>
          </a:p>
          <a:p>
            <a:pPr marL="0" lv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A2D0E-649C-46C5-AFAD-37B9A170CA65}" type="slidenum">
              <a:rPr lang="en-US" smtClean="0"/>
              <a:t>7</a:t>
            </a:fld>
            <a:endParaRPr lang="en-US"/>
          </a:p>
        </p:txBody>
      </p:sp>
      <p:sp>
        <p:nvSpPr>
          <p:cNvPr id="6" name="Rounded Rectangular Callout 5"/>
          <p:cNvSpPr/>
          <p:nvPr/>
        </p:nvSpPr>
        <p:spPr>
          <a:xfrm>
            <a:off x="4419600" y="908602"/>
            <a:ext cx="4461164" cy="1377398"/>
          </a:xfrm>
          <a:prstGeom prst="wedgeRoundRectCallou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“The </a:t>
            </a:r>
            <a:r>
              <a:rPr lang="en-US" dirty="0">
                <a:solidFill>
                  <a:schemeClr val="tx1"/>
                </a:solidFill>
              </a:rPr>
              <a:t>key drivers to improve governance and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transparency are linked to the desire to develop and eventually pass on a healthy and efficient </a:t>
            </a:r>
            <a:r>
              <a:rPr lang="en-US" dirty="0" err="1" smtClean="0">
                <a:solidFill>
                  <a:schemeClr val="tx1"/>
                </a:solidFill>
              </a:rPr>
              <a:t>organisation</a:t>
            </a:r>
            <a:r>
              <a:rPr lang="en-US" dirty="0" smtClean="0">
                <a:solidFill>
                  <a:schemeClr val="tx1"/>
                </a:solidFill>
              </a:rPr>
              <a:t>.”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ounded Rectangular Callout 6"/>
          <p:cNvSpPr/>
          <p:nvPr/>
        </p:nvSpPr>
        <p:spPr>
          <a:xfrm flipH="1">
            <a:off x="228600" y="5097049"/>
            <a:ext cx="4191000" cy="1295401"/>
          </a:xfrm>
          <a:prstGeom prst="wedgeRoundRectCallou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“We must move </a:t>
            </a:r>
            <a:r>
              <a:rPr lang="en-US" dirty="0" smtClean="0">
                <a:solidFill>
                  <a:schemeClr val="tx1"/>
                </a:solidFill>
              </a:rPr>
              <a:t>from an </a:t>
            </a:r>
            <a:r>
              <a:rPr lang="en-US" dirty="0">
                <a:solidFill>
                  <a:schemeClr val="tx1"/>
                </a:solidFill>
              </a:rPr>
              <a:t>oral tradition </a:t>
            </a:r>
            <a:r>
              <a:rPr lang="en-US" dirty="0" smtClean="0">
                <a:solidFill>
                  <a:schemeClr val="tx1"/>
                </a:solidFill>
              </a:rPr>
              <a:t>to one </a:t>
            </a:r>
            <a:r>
              <a:rPr lang="en-US" dirty="0">
                <a:solidFill>
                  <a:schemeClr val="tx1"/>
                </a:solidFill>
              </a:rPr>
              <a:t>in which rules </a:t>
            </a:r>
            <a:r>
              <a:rPr lang="en-US" dirty="0" smtClean="0">
                <a:solidFill>
                  <a:schemeClr val="tx1"/>
                </a:solidFill>
              </a:rPr>
              <a:t>and guidelines </a:t>
            </a:r>
            <a:r>
              <a:rPr lang="en-US" dirty="0">
                <a:solidFill>
                  <a:schemeClr val="tx1"/>
                </a:solidFill>
              </a:rPr>
              <a:t>are </a:t>
            </a:r>
            <a:r>
              <a:rPr lang="en-US" dirty="0" smtClean="0">
                <a:solidFill>
                  <a:schemeClr val="tx1"/>
                </a:solidFill>
              </a:rPr>
              <a:t>written down </a:t>
            </a:r>
            <a:r>
              <a:rPr lang="en-US" dirty="0">
                <a:solidFill>
                  <a:schemeClr val="tx1"/>
                </a:solidFill>
              </a:rPr>
              <a:t>so that they </a:t>
            </a:r>
            <a:r>
              <a:rPr lang="en-US" dirty="0" smtClean="0">
                <a:solidFill>
                  <a:schemeClr val="tx1"/>
                </a:solidFill>
              </a:rPr>
              <a:t>can be </a:t>
            </a:r>
            <a:r>
              <a:rPr lang="en-US" dirty="0">
                <a:solidFill>
                  <a:schemeClr val="tx1"/>
                </a:solidFill>
              </a:rPr>
              <a:t>referred to.”</a:t>
            </a:r>
          </a:p>
        </p:txBody>
      </p:sp>
      <p:sp>
        <p:nvSpPr>
          <p:cNvPr id="8" name="Rounded Rectangular Callout 7"/>
          <p:cNvSpPr/>
          <p:nvPr/>
        </p:nvSpPr>
        <p:spPr>
          <a:xfrm flipH="1">
            <a:off x="5527964" y="5105400"/>
            <a:ext cx="3352800" cy="1287050"/>
          </a:xfrm>
          <a:prstGeom prst="wedgeRoundRectCallou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“A strong well-functioning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Board acts as the right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interlocutor between the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family and the company.”</a:t>
            </a:r>
          </a:p>
        </p:txBody>
      </p:sp>
    </p:spTree>
    <p:extLst>
      <p:ext uri="{BB962C8B-B14F-4D97-AF65-F5344CB8AC3E}">
        <p14:creationId xmlns:p14="http://schemas.microsoft.com/office/powerpoint/2010/main" val="662971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030941"/>
            <a:ext cx="84582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The Board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A2D0E-649C-46C5-AFAD-37B9A170CA65}" type="slidenum">
              <a:rPr lang="en-US" smtClean="0"/>
              <a:t>8</a:t>
            </a:fld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02853983"/>
              </p:ext>
            </p:extLst>
          </p:nvPr>
        </p:nvGraphicFramePr>
        <p:xfrm>
          <a:off x="34637" y="2438400"/>
          <a:ext cx="5257800" cy="3581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5337463" y="3581400"/>
            <a:ext cx="3785755" cy="2434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dirty="0" smtClean="0">
                <a:solidFill>
                  <a:schemeClr val="bg1"/>
                </a:solidFill>
              </a:rPr>
              <a:t>51% have a non-exec Board Chairman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dirty="0" smtClean="0">
                <a:solidFill>
                  <a:schemeClr val="bg1"/>
                </a:solidFill>
              </a:rPr>
              <a:t>85% have the CEO on the Board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dirty="0" smtClean="0">
                <a:solidFill>
                  <a:schemeClr val="bg1"/>
                </a:solidFill>
              </a:rPr>
              <a:t>15% have non-family shareholders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dirty="0" smtClean="0">
                <a:solidFill>
                  <a:schemeClr val="bg1"/>
                </a:solidFill>
              </a:rPr>
              <a:t>85% have family in Senior Exec roles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dirty="0" smtClean="0">
                <a:solidFill>
                  <a:schemeClr val="bg1"/>
                </a:solidFill>
              </a:rPr>
              <a:t>56% of Boards have no specified term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Rounded Rectangular Callout 8"/>
          <p:cNvSpPr/>
          <p:nvPr/>
        </p:nvSpPr>
        <p:spPr>
          <a:xfrm flipH="1">
            <a:off x="5663044" y="1066800"/>
            <a:ext cx="3134592" cy="1828800"/>
          </a:xfrm>
          <a:prstGeom prst="wedgeRoundRectCallou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“[The challenge is the] ability </a:t>
            </a:r>
            <a:r>
              <a:rPr lang="en-US" dirty="0" smtClean="0">
                <a:solidFill>
                  <a:schemeClr val="tx1"/>
                </a:solidFill>
              </a:rPr>
              <a:t>to distinguish between management, owner</a:t>
            </a:r>
            <a:r>
              <a:rPr lang="en-US" dirty="0">
                <a:solidFill>
                  <a:schemeClr val="tx1"/>
                </a:solidFill>
              </a:rPr>
              <a:t>, and the Board. To get </a:t>
            </a:r>
            <a:r>
              <a:rPr lang="en-US" dirty="0" smtClean="0">
                <a:solidFill>
                  <a:schemeClr val="tx1"/>
                </a:solidFill>
              </a:rPr>
              <a:t>the Board </a:t>
            </a:r>
            <a:r>
              <a:rPr lang="en-US" dirty="0">
                <a:solidFill>
                  <a:schemeClr val="tx1"/>
                </a:solidFill>
              </a:rPr>
              <a:t>to function as a proper Board.”</a:t>
            </a:r>
          </a:p>
        </p:txBody>
      </p:sp>
    </p:spTree>
    <p:extLst>
      <p:ext uri="{BB962C8B-B14F-4D97-AF65-F5344CB8AC3E}">
        <p14:creationId xmlns:p14="http://schemas.microsoft.com/office/powerpoint/2010/main" val="2997445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90600"/>
            <a:ext cx="84582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Independent Directors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1"/>
            <a:ext cx="8610600" cy="4038600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pPr marL="0" lvl="0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A2D0E-649C-46C5-AFAD-37B9A170CA65}" type="slidenum">
              <a:rPr lang="en-US" smtClean="0"/>
              <a:t>9</a:t>
            </a:fld>
            <a:endParaRPr lang="en-US"/>
          </a:p>
        </p:txBody>
      </p:sp>
      <p:sp>
        <p:nvSpPr>
          <p:cNvPr id="6" name="Rounded Rectangular Callout 5"/>
          <p:cNvSpPr/>
          <p:nvPr/>
        </p:nvSpPr>
        <p:spPr>
          <a:xfrm flipH="1">
            <a:off x="533400" y="1905000"/>
            <a:ext cx="4038600" cy="2286000"/>
          </a:xfrm>
          <a:prstGeom prst="wedgeRoundRectCallou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>
                <a:solidFill>
                  <a:schemeClr val="bg1"/>
                </a:solidFill>
              </a:rPr>
              <a:t>“The identification and selection of </a:t>
            </a:r>
            <a:r>
              <a:rPr lang="en-US" sz="1700" dirty="0" smtClean="0">
                <a:solidFill>
                  <a:schemeClr val="bg1"/>
                </a:solidFill>
              </a:rPr>
              <a:t>non –family non-executive </a:t>
            </a:r>
            <a:r>
              <a:rPr lang="en-US" sz="1700" dirty="0">
                <a:solidFill>
                  <a:schemeClr val="bg1"/>
                </a:solidFill>
              </a:rPr>
              <a:t>directors is critical. They must </a:t>
            </a:r>
            <a:r>
              <a:rPr lang="en-US" sz="1700" dirty="0" smtClean="0">
                <a:solidFill>
                  <a:schemeClr val="bg1"/>
                </a:solidFill>
              </a:rPr>
              <a:t>be willing </a:t>
            </a:r>
            <a:r>
              <a:rPr lang="en-US" sz="1700" dirty="0">
                <a:solidFill>
                  <a:schemeClr val="bg1"/>
                </a:solidFill>
              </a:rPr>
              <a:t>to commit time, they must be </a:t>
            </a:r>
            <a:r>
              <a:rPr lang="en-US" sz="1700" dirty="0" smtClean="0">
                <a:solidFill>
                  <a:schemeClr val="bg1"/>
                </a:solidFill>
              </a:rPr>
              <a:t>trusted and </a:t>
            </a:r>
            <a:r>
              <a:rPr lang="en-US" sz="1700" dirty="0">
                <a:solidFill>
                  <a:schemeClr val="bg1"/>
                </a:solidFill>
              </a:rPr>
              <a:t>they must get to know the </a:t>
            </a:r>
            <a:r>
              <a:rPr lang="en-US" sz="1700" dirty="0" smtClean="0">
                <a:solidFill>
                  <a:schemeClr val="bg1"/>
                </a:solidFill>
              </a:rPr>
              <a:t>business intimately</a:t>
            </a:r>
            <a:r>
              <a:rPr lang="en-US" sz="1700" dirty="0">
                <a:solidFill>
                  <a:schemeClr val="bg1"/>
                </a:solidFill>
              </a:rPr>
              <a:t>. Industry knowledge </a:t>
            </a:r>
            <a:r>
              <a:rPr lang="en-US" sz="1700" dirty="0" smtClean="0">
                <a:solidFill>
                  <a:schemeClr val="bg1"/>
                </a:solidFill>
              </a:rPr>
              <a:t>is not </a:t>
            </a:r>
            <a:r>
              <a:rPr lang="en-US" sz="1700" dirty="0">
                <a:solidFill>
                  <a:schemeClr val="bg1"/>
                </a:solidFill>
              </a:rPr>
              <a:t>a </a:t>
            </a:r>
            <a:r>
              <a:rPr lang="en-US" sz="1700" dirty="0" smtClean="0">
                <a:solidFill>
                  <a:schemeClr val="bg1"/>
                </a:solidFill>
              </a:rPr>
              <a:t>criterion. More </a:t>
            </a:r>
            <a:r>
              <a:rPr lang="en-US" sz="1700" dirty="0">
                <a:solidFill>
                  <a:schemeClr val="bg1"/>
                </a:solidFill>
              </a:rPr>
              <a:t>important is strategic skills, </a:t>
            </a:r>
            <a:r>
              <a:rPr lang="en-US" sz="1700" dirty="0" smtClean="0">
                <a:solidFill>
                  <a:schemeClr val="bg1"/>
                </a:solidFill>
              </a:rPr>
              <a:t>corporate governance</a:t>
            </a:r>
            <a:r>
              <a:rPr lang="en-US" sz="1700" dirty="0">
                <a:solidFill>
                  <a:schemeClr val="bg1"/>
                </a:solidFill>
              </a:rPr>
              <a:t>, legal and finance skills.”</a:t>
            </a:r>
          </a:p>
        </p:txBody>
      </p:sp>
      <p:sp>
        <p:nvSpPr>
          <p:cNvPr id="7" name="Rounded Rectangular Callout 6"/>
          <p:cNvSpPr/>
          <p:nvPr/>
        </p:nvSpPr>
        <p:spPr>
          <a:xfrm flipH="1">
            <a:off x="4828309" y="838200"/>
            <a:ext cx="3962405" cy="2438400"/>
          </a:xfrm>
          <a:prstGeom prst="wedgeRoundRectCallou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dirty="0">
                <a:solidFill>
                  <a:schemeClr val="tx1"/>
                </a:solidFill>
              </a:rPr>
              <a:t>“The family will make the decisions at the end of the </a:t>
            </a:r>
            <a:r>
              <a:rPr lang="en-US" sz="1700" dirty="0" smtClean="0">
                <a:solidFill>
                  <a:schemeClr val="tx1"/>
                </a:solidFill>
              </a:rPr>
              <a:t>day.  But </a:t>
            </a:r>
            <a:r>
              <a:rPr lang="en-US" sz="1700" dirty="0">
                <a:solidFill>
                  <a:schemeClr val="tx1"/>
                </a:solidFill>
              </a:rPr>
              <a:t>they should not </a:t>
            </a:r>
            <a:r>
              <a:rPr lang="en-US" sz="1700" dirty="0" smtClean="0">
                <a:solidFill>
                  <a:schemeClr val="tx1"/>
                </a:solidFill>
              </a:rPr>
              <a:t>be making </a:t>
            </a:r>
            <a:r>
              <a:rPr lang="en-US" sz="1700" dirty="0">
                <a:solidFill>
                  <a:schemeClr val="tx1"/>
                </a:solidFill>
              </a:rPr>
              <a:t>key decisions ad </a:t>
            </a:r>
            <a:r>
              <a:rPr lang="en-US" sz="1700" dirty="0" smtClean="0">
                <a:solidFill>
                  <a:schemeClr val="tx1"/>
                </a:solidFill>
              </a:rPr>
              <a:t>hoc outside </a:t>
            </a:r>
            <a:r>
              <a:rPr lang="en-US" sz="1700" dirty="0">
                <a:solidFill>
                  <a:schemeClr val="tx1"/>
                </a:solidFill>
              </a:rPr>
              <a:t>of </a:t>
            </a:r>
            <a:r>
              <a:rPr lang="en-US" sz="1700" dirty="0" smtClean="0">
                <a:solidFill>
                  <a:schemeClr val="tx1"/>
                </a:solidFill>
              </a:rPr>
              <a:t>the Board</a:t>
            </a:r>
            <a:r>
              <a:rPr lang="en-US" sz="1700" dirty="0">
                <a:solidFill>
                  <a:schemeClr val="tx1"/>
                </a:solidFill>
              </a:rPr>
              <a:t>. This is why we want to </a:t>
            </a:r>
            <a:r>
              <a:rPr lang="en-US" sz="1700" dirty="0" smtClean="0">
                <a:solidFill>
                  <a:schemeClr val="tx1"/>
                </a:solidFill>
              </a:rPr>
              <a:t>add independent </a:t>
            </a:r>
            <a:r>
              <a:rPr lang="en-US" sz="1700" dirty="0">
                <a:solidFill>
                  <a:schemeClr val="tx1"/>
                </a:solidFill>
              </a:rPr>
              <a:t>directors – to add </a:t>
            </a:r>
            <a:r>
              <a:rPr lang="en-US" sz="1700" dirty="0" smtClean="0">
                <a:solidFill>
                  <a:schemeClr val="tx1"/>
                </a:solidFill>
              </a:rPr>
              <a:t>discipline, strategic focus and </a:t>
            </a:r>
            <a:r>
              <a:rPr lang="en-US" sz="1700" dirty="0">
                <a:solidFill>
                  <a:schemeClr val="tx1"/>
                </a:solidFill>
              </a:rPr>
              <a:t>structure – so we </a:t>
            </a:r>
            <a:r>
              <a:rPr lang="en-US" sz="1700" dirty="0" smtClean="0">
                <a:solidFill>
                  <a:schemeClr val="tx1"/>
                </a:solidFill>
              </a:rPr>
              <a:t>can’t by-pass </a:t>
            </a:r>
            <a:r>
              <a:rPr lang="en-US" sz="1700" dirty="0">
                <a:solidFill>
                  <a:schemeClr val="tx1"/>
                </a:solidFill>
              </a:rPr>
              <a:t>the Board or </a:t>
            </a:r>
            <a:r>
              <a:rPr lang="en-US" sz="1700" dirty="0" smtClean="0">
                <a:solidFill>
                  <a:schemeClr val="tx1"/>
                </a:solidFill>
              </a:rPr>
              <a:t>cancel Board </a:t>
            </a:r>
            <a:r>
              <a:rPr lang="en-US" sz="1700" dirty="0">
                <a:solidFill>
                  <a:schemeClr val="tx1"/>
                </a:solidFill>
              </a:rPr>
              <a:t>meetings at the last minute.”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521" y="4554798"/>
            <a:ext cx="5767079" cy="19984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ounded Rectangular Callout 8"/>
          <p:cNvSpPr/>
          <p:nvPr/>
        </p:nvSpPr>
        <p:spPr>
          <a:xfrm flipH="1">
            <a:off x="6352312" y="4554798"/>
            <a:ext cx="2334488" cy="1447800"/>
          </a:xfrm>
          <a:prstGeom prst="wedgeRoundRectCallou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“Bringing in </a:t>
            </a:r>
            <a:r>
              <a:rPr lang="en-US" dirty="0" smtClean="0">
                <a:solidFill>
                  <a:schemeClr val="bg1"/>
                </a:solidFill>
              </a:rPr>
              <a:t>non-family members </a:t>
            </a:r>
            <a:r>
              <a:rPr lang="en-US" dirty="0">
                <a:solidFill>
                  <a:schemeClr val="bg1"/>
                </a:solidFill>
              </a:rPr>
              <a:t>changes </a:t>
            </a:r>
            <a:r>
              <a:rPr lang="en-US" dirty="0" smtClean="0">
                <a:solidFill>
                  <a:schemeClr val="bg1"/>
                </a:solidFill>
              </a:rPr>
              <a:t>the dynamics </a:t>
            </a:r>
            <a:r>
              <a:rPr lang="en-US" dirty="0">
                <a:solidFill>
                  <a:schemeClr val="bg1"/>
                </a:solidFill>
              </a:rPr>
              <a:t>on the Board.”</a:t>
            </a:r>
          </a:p>
        </p:txBody>
      </p:sp>
    </p:spTree>
    <p:extLst>
      <p:ext uri="{BB962C8B-B14F-4D97-AF65-F5344CB8AC3E}">
        <p14:creationId xmlns:p14="http://schemas.microsoft.com/office/powerpoint/2010/main" val="744418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1251</TotalTime>
  <Words>834</Words>
  <Application>Microsoft Office PowerPoint</Application>
  <PresentationFormat>On-screen Show (4:3)</PresentationFormat>
  <Paragraphs>134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Office Theme</vt:lpstr>
      <vt:lpstr>1_Office Theme</vt:lpstr>
      <vt:lpstr> The Pearl Initiative creating a corporate culture of transparency and accountability</vt:lpstr>
      <vt:lpstr>Pearl Initiative</vt:lpstr>
      <vt:lpstr>Accountability and Transparency</vt:lpstr>
      <vt:lpstr>Towards Better Corporate Practices in the Region</vt:lpstr>
      <vt:lpstr>Family Matters Governance Practices in GCC Family Firms</vt:lpstr>
      <vt:lpstr>Report covers</vt:lpstr>
      <vt:lpstr>Key Issues and Priorities</vt:lpstr>
      <vt:lpstr>The Board</vt:lpstr>
      <vt:lpstr>Independent Directors</vt:lpstr>
      <vt:lpstr>Board Committees</vt:lpstr>
      <vt:lpstr>Performance Evaluation</vt:lpstr>
      <vt:lpstr>Family Governance</vt:lpstr>
      <vt:lpstr>Transparency</vt:lpstr>
      <vt:lpstr>Accountability</vt:lpstr>
      <vt:lpstr>Conclusions</vt:lpstr>
      <vt:lpstr>Pearl Initiative: 2013 Workplan</vt:lpstr>
      <vt:lpstr> The Pearl Initiative  creating a corporate culture of transparency and accountability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idunlop</dc:creator>
  <cp:lastModifiedBy>Imelda Dunlop</cp:lastModifiedBy>
  <cp:revision>97</cp:revision>
  <cp:lastPrinted>2013-01-16T10:08:49Z</cp:lastPrinted>
  <dcterms:created xsi:type="dcterms:W3CDTF">2011-10-25T08:48:30Z</dcterms:created>
  <dcterms:modified xsi:type="dcterms:W3CDTF">2013-01-21T07:11:29Z</dcterms:modified>
</cp:coreProperties>
</file>