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8"/>
  </p:notesMasterIdLst>
  <p:sldIdLst>
    <p:sldId id="257" r:id="rId3"/>
    <p:sldId id="258" r:id="rId4"/>
    <p:sldId id="259" r:id="rId5"/>
    <p:sldId id="284" r:id="rId6"/>
    <p:sldId id="262" r:id="rId7"/>
    <p:sldId id="266" r:id="rId8"/>
    <p:sldId id="264" r:id="rId9"/>
    <p:sldId id="265" r:id="rId10"/>
    <p:sldId id="283" r:id="rId11"/>
    <p:sldId id="297" r:id="rId12"/>
    <p:sldId id="298" r:id="rId13"/>
    <p:sldId id="299" r:id="rId14"/>
    <p:sldId id="268" r:id="rId15"/>
    <p:sldId id="269" r:id="rId16"/>
    <p:sldId id="267" r:id="rId17"/>
    <p:sldId id="270" r:id="rId18"/>
    <p:sldId id="271" r:id="rId19"/>
    <p:sldId id="293" r:id="rId20"/>
    <p:sldId id="274" r:id="rId21"/>
    <p:sldId id="282" r:id="rId22"/>
    <p:sldId id="275" r:id="rId23"/>
    <p:sldId id="300" r:id="rId24"/>
    <p:sldId id="280" r:id="rId25"/>
    <p:sldId id="278" r:id="rId26"/>
    <p:sldId id="286" r:id="rId27"/>
    <p:sldId id="296" r:id="rId28"/>
    <p:sldId id="279" r:id="rId29"/>
    <p:sldId id="281" r:id="rId30"/>
    <p:sldId id="285" r:id="rId31"/>
    <p:sldId id="277" r:id="rId32"/>
    <p:sldId id="287" r:id="rId33"/>
    <p:sldId id="288" r:id="rId34"/>
    <p:sldId id="301" r:id="rId35"/>
    <p:sldId id="289" r:id="rId36"/>
    <p:sldId id="260" r:id="rId37"/>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44" autoAdjust="0"/>
    <p:restoredTop sz="94660"/>
  </p:normalViewPr>
  <p:slideViewPr>
    <p:cSldViewPr>
      <p:cViewPr varScale="1">
        <p:scale>
          <a:sx n="87" d="100"/>
          <a:sy n="87" d="100"/>
        </p:scale>
        <p:origin x="-84" y="-4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YFraihi\Desktop\form%208%20stat2%20-%20&#1605;&#1604;&#1601;%20&#1575;&#1581;&#1589;&#1575;&#1574;&#1610;%202012.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Sharesrv\cma\Market%20Supervision\Corporate%20Governance\&#1608;&#1581;&#1583;&#1577;%20&#1575;&#1604;&#1575;&#1604;&#1578;&#1586;&#1575;&#1605;%20&#1576;&#1602;&#1608;&#1575;&#1593;&#1583;%20&#1581;&#1608;&#1603;&#1605;&#1577;%20&#1575;&#1604;&#1588;&#1585;&#1603;&#1575;&#1578;\&#1575;&#1604;&#1578;&#1602;&#1575;&#1585;&#1610;&#1585;\&#1575;&#1604;&#1578;&#1602;&#1585;&#1610;&#1585;%20&#1575;&#1604;&#1587;&#1606;&#1608;&#1610;\2011\Stat%20for%20AGM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T-YFraihi\Desktop\&#1575;&#1604;&#1583;&#1585;&#1575;&#1587;&#1577;%20&#1575;&#1604;&#1578;&#1581;&#1604;&#1604;&#1610;&#1604;&#1610;&#1577;%20&#1604;&#1575;&#1604;&#1578;&#1586;&#1575;&#1605;%20&#1575;&#1604;&#1588;&#1585;&#1603;&#1575;&#1578;\done\(&#1578;&#1593;&#1583;&#1610;&#1604;%20&#1610;&#1586;&#1606;%20&#1575;&#1604;&#1606;&#1607;&#1575;&#1574;&#1610;)%20%20Copy%20of%20form%208%20stat2%20-%20&#1605;&#1604;&#1601;%20&#1575;&#1581;&#1589;&#1575;&#1574;&#1610;%202012.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view3D>
      <c:rotX val="30"/>
      <c:rotY val="360"/>
      <c:rAngAx val="0"/>
      <c:perspective val="30"/>
    </c:view3D>
    <c:floor>
      <c:thickness val="0"/>
    </c:floor>
    <c:sideWall>
      <c:thickness val="0"/>
    </c:sideWall>
    <c:backWall>
      <c:thickness val="0"/>
    </c:backWall>
    <c:plotArea>
      <c:layout>
        <c:manualLayout>
          <c:layoutTarget val="inner"/>
          <c:xMode val="edge"/>
          <c:yMode val="edge"/>
          <c:x val="0.321291897624297"/>
          <c:y val="0.19454973935835729"/>
          <c:w val="0.54996863676118168"/>
          <c:h val="0.7486918190033548"/>
        </c:manualLayout>
      </c:layout>
      <c:pie3DChart>
        <c:varyColors val="1"/>
        <c:ser>
          <c:idx val="0"/>
          <c:order val="0"/>
          <c:dPt>
            <c:idx val="0"/>
            <c:bubble3D val="0"/>
          </c:dPt>
          <c:dPt>
            <c:idx val="1"/>
            <c:bubble3D val="0"/>
          </c:dPt>
          <c:dPt>
            <c:idx val="2"/>
            <c:bubble3D val="0"/>
          </c:dPt>
          <c:dLbls>
            <c:txPr>
              <a:bodyPr/>
              <a:lstStyle/>
              <a:p>
                <a:pPr>
                  <a:defRPr b="1">
                    <a:solidFill>
                      <a:schemeClr val="bg1"/>
                    </a:solidFill>
                  </a:defRPr>
                </a:pPr>
                <a:endParaRPr lang="en-US"/>
              </a:p>
            </c:txPr>
            <c:showLegendKey val="0"/>
            <c:showVal val="0"/>
            <c:showCatName val="0"/>
            <c:showSerName val="0"/>
            <c:showPercent val="1"/>
            <c:showBubbleSize val="0"/>
            <c:showLeaderLines val="1"/>
          </c:dLbls>
          <c:cat>
            <c:strRef>
              <c:f>'المادة 3 الى 13'!$DH$7:$DJ$7</c:f>
              <c:strCache>
                <c:ptCount val="3"/>
                <c:pt idx="0">
                  <c:v>أعضاء مستقلين</c:v>
                </c:pt>
                <c:pt idx="1">
                  <c:v>أعضاء غير تنفيذيين</c:v>
                </c:pt>
                <c:pt idx="2">
                  <c:v>أعضاء تنفيذيين</c:v>
                </c:pt>
              </c:strCache>
            </c:strRef>
          </c:cat>
          <c:val>
            <c:numRef>
              <c:f>'المادة 3 الى 13'!$DH$8:$DJ$8</c:f>
              <c:numCache>
                <c:formatCode>General</c:formatCode>
                <c:ptCount val="3"/>
                <c:pt idx="0">
                  <c:v>608</c:v>
                </c:pt>
                <c:pt idx="1">
                  <c:v>505</c:v>
                </c:pt>
                <c:pt idx="2">
                  <c:v>141</c:v>
                </c:pt>
              </c:numCache>
            </c:numRef>
          </c:val>
        </c:ser>
        <c:dLbls>
          <c:showLegendKey val="0"/>
          <c:showVal val="0"/>
          <c:showCatName val="0"/>
          <c:showSerName val="0"/>
          <c:showPercent val="0"/>
          <c:showBubbleSize val="0"/>
          <c:showLeaderLines val="1"/>
        </c:dLbls>
      </c:pie3DChart>
      <c:spPr>
        <a:noFill/>
        <a:ln w="25400">
          <a:noFill/>
        </a:ln>
      </c:spPr>
    </c:plotArea>
    <c:legend>
      <c:legendPos val="r"/>
      <c:layout>
        <c:manualLayout>
          <c:xMode val="edge"/>
          <c:yMode val="edge"/>
          <c:x val="4.6683833084029062E-2"/>
          <c:y val="0.64227742614173966"/>
          <c:w val="0.26761677981851067"/>
          <c:h val="0.30105771095562878"/>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layout/>
      <c:overlay val="0"/>
      <c:txPr>
        <a:bodyPr/>
        <a:lstStyle/>
        <a:p>
          <a:pPr>
            <a:defRPr b="0">
              <a:cs typeface="AL-Mohanad Bold" pitchFamily="2" charset="-78"/>
            </a:defRPr>
          </a:pPr>
          <a:endParaRPr lang="en-US"/>
        </a:p>
      </c:txPr>
    </c:title>
    <c:autoTitleDeleted val="0"/>
    <c:plotArea>
      <c:layout/>
      <c:barChart>
        <c:barDir val="col"/>
        <c:grouping val="clustered"/>
        <c:varyColors val="0"/>
        <c:ser>
          <c:idx val="0"/>
          <c:order val="0"/>
          <c:tx>
            <c:strRef>
              <c:f>Sheet1!$A$5</c:f>
              <c:strCache>
                <c:ptCount val="1"/>
                <c:pt idx="0">
                  <c:v>نسبة الشركات التي تعتمد على أسلوب التصويت التراكمي عند انتخاب أعضاء مجلس الإدارة في أنظمتها الأساسية</c:v>
                </c:pt>
              </c:strCache>
            </c:strRef>
          </c:tx>
          <c:invertIfNegative val="0"/>
          <c:dLbls>
            <c:txPr>
              <a:bodyPr/>
              <a:lstStyle/>
              <a:p>
                <a:pPr>
                  <a:defRPr sz="1050" b="1"/>
                </a:pPr>
                <a:endParaRPr lang="en-US"/>
              </a:p>
            </c:txPr>
            <c:dLblPos val="outEnd"/>
            <c:showLegendKey val="0"/>
            <c:showVal val="1"/>
            <c:showCatName val="0"/>
            <c:showSerName val="0"/>
            <c:showPercent val="0"/>
            <c:showBubbleSize val="0"/>
            <c:showLeaderLines val="0"/>
          </c:dLbls>
          <c:cat>
            <c:numRef>
              <c:f>Sheet1!$B$2:$D$2</c:f>
              <c:numCache>
                <c:formatCode>General</c:formatCode>
                <c:ptCount val="3"/>
                <c:pt idx="0">
                  <c:v>2010</c:v>
                </c:pt>
                <c:pt idx="1">
                  <c:v>2011</c:v>
                </c:pt>
                <c:pt idx="2">
                  <c:v>2012</c:v>
                </c:pt>
              </c:numCache>
            </c:numRef>
          </c:cat>
          <c:val>
            <c:numRef>
              <c:f>Sheet1!$B$5:$D$5</c:f>
              <c:numCache>
                <c:formatCode>0%</c:formatCode>
                <c:ptCount val="3"/>
                <c:pt idx="0">
                  <c:v>0.11643835616438356</c:v>
                </c:pt>
                <c:pt idx="1">
                  <c:v>0.14000000000000001</c:v>
                </c:pt>
                <c:pt idx="2">
                  <c:v>0.31645569620253167</c:v>
                </c:pt>
              </c:numCache>
            </c:numRef>
          </c:val>
        </c:ser>
        <c:dLbls>
          <c:showLegendKey val="0"/>
          <c:showVal val="0"/>
          <c:showCatName val="0"/>
          <c:showSerName val="0"/>
          <c:showPercent val="0"/>
          <c:showBubbleSize val="0"/>
        </c:dLbls>
        <c:gapWidth val="75"/>
        <c:overlap val="40"/>
        <c:axId val="137644672"/>
        <c:axId val="137658752"/>
      </c:barChart>
      <c:catAx>
        <c:axId val="137644672"/>
        <c:scaling>
          <c:orientation val="minMax"/>
        </c:scaling>
        <c:delete val="0"/>
        <c:axPos val="b"/>
        <c:numFmt formatCode="General" sourceLinked="1"/>
        <c:majorTickMark val="none"/>
        <c:minorTickMark val="none"/>
        <c:tickLblPos val="nextTo"/>
        <c:txPr>
          <a:bodyPr/>
          <a:lstStyle/>
          <a:p>
            <a:pPr>
              <a:defRPr sz="1050" b="1"/>
            </a:pPr>
            <a:endParaRPr lang="en-US"/>
          </a:p>
        </c:txPr>
        <c:crossAx val="137658752"/>
        <c:crosses val="autoZero"/>
        <c:auto val="1"/>
        <c:lblAlgn val="ctr"/>
        <c:lblOffset val="100"/>
        <c:noMultiLvlLbl val="0"/>
      </c:catAx>
      <c:valAx>
        <c:axId val="137658752"/>
        <c:scaling>
          <c:orientation val="minMax"/>
        </c:scaling>
        <c:delete val="1"/>
        <c:axPos val="l"/>
        <c:numFmt formatCode="0%" sourceLinked="1"/>
        <c:majorTickMark val="none"/>
        <c:minorTickMark val="none"/>
        <c:tickLblPos val="nextTo"/>
        <c:crossAx val="137644672"/>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cs typeface="AL-Mohanad Bold" pitchFamily="2" charset="-78"/>
              </a:defRPr>
            </a:pPr>
            <a:r>
              <a:rPr lang="ar-SA" sz="1800" b="0" i="0" baseline="0" dirty="0">
                <a:effectLst/>
                <a:cs typeface="AL-Mohanad Bold" pitchFamily="2" charset="-78"/>
              </a:rPr>
              <a:t>مدى التزام الشركات المدرجة في السوق المالية السعودية (تداول) بالمتطلبات النظامية بشأن الوظائف الأساسية لمجلس الإدارة لعام </a:t>
            </a:r>
            <a:r>
              <a:rPr lang="en-US" sz="1800" b="0" i="0" baseline="0" dirty="0" smtClean="0">
                <a:effectLst/>
                <a:cs typeface="AL-Mohanad Bold" pitchFamily="2" charset="-78"/>
              </a:rPr>
              <a:t>2011</a:t>
            </a:r>
            <a:r>
              <a:rPr lang="ar-SA" sz="1800" b="0" i="0" baseline="0" dirty="0" smtClean="0">
                <a:effectLst/>
                <a:cs typeface="AL-Mohanad Bold" pitchFamily="2" charset="-78"/>
              </a:rPr>
              <a:t>م</a:t>
            </a:r>
            <a:endParaRPr lang="en-US" dirty="0">
              <a:effectLst/>
              <a:cs typeface="AL-Mohanad Bold" pitchFamily="2" charset="-78"/>
            </a:endParaRPr>
          </a:p>
        </c:rich>
      </c:tx>
      <c:layout/>
      <c:overlay val="0"/>
    </c:title>
    <c:autoTitleDeleted val="0"/>
    <c:plotArea>
      <c:layout/>
      <c:barChart>
        <c:barDir val="col"/>
        <c:grouping val="clustered"/>
        <c:varyColors val="0"/>
        <c:ser>
          <c:idx val="0"/>
          <c:order val="0"/>
          <c:tx>
            <c:strRef>
              <c:f>Sheet1!$B$2</c:f>
              <c:strCache>
                <c:ptCount val="1"/>
                <c:pt idx="0">
                  <c:v>2010</c:v>
                </c:pt>
              </c:strCache>
            </c:strRef>
          </c:tx>
          <c:invertIfNegative val="0"/>
          <c:dLbls>
            <c:txPr>
              <a:bodyPr/>
              <a:lstStyle/>
              <a:p>
                <a:pPr>
                  <a:defRPr sz="1050" b="1"/>
                </a:pPr>
                <a:endParaRPr lang="en-US"/>
              </a:p>
            </c:txPr>
            <c:showLegendKey val="0"/>
            <c:showVal val="1"/>
            <c:showCatName val="0"/>
            <c:showSerName val="0"/>
            <c:showPercent val="0"/>
            <c:showBubbleSize val="0"/>
            <c:showLeaderLines val="0"/>
          </c:dLbls>
          <c:cat>
            <c:strRef>
              <c:f>Sheet1!$A$3:$A$5</c:f>
              <c:strCache>
                <c:ptCount val="3"/>
                <c:pt idx="0">
                  <c:v>سياسة مكتوبة لعضوية مجلس الإدارة</c:v>
                </c:pt>
                <c:pt idx="1">
                  <c:v>اعتماد نظام حوكمة خاص</c:v>
                </c:pt>
                <c:pt idx="2">
                  <c:v>وضع سياسة مكتوبة لتنظيم تعارض المصالح</c:v>
                </c:pt>
              </c:strCache>
            </c:strRef>
          </c:cat>
          <c:val>
            <c:numRef>
              <c:f>Sheet1!$B$3:$B$5</c:f>
              <c:numCache>
                <c:formatCode>0%</c:formatCode>
                <c:ptCount val="3"/>
                <c:pt idx="0">
                  <c:v>0.76</c:v>
                </c:pt>
                <c:pt idx="1">
                  <c:v>0.68</c:v>
                </c:pt>
                <c:pt idx="2">
                  <c:v>0.85</c:v>
                </c:pt>
              </c:numCache>
            </c:numRef>
          </c:val>
        </c:ser>
        <c:ser>
          <c:idx val="1"/>
          <c:order val="1"/>
          <c:tx>
            <c:strRef>
              <c:f>Sheet1!$C$2</c:f>
              <c:strCache>
                <c:ptCount val="1"/>
                <c:pt idx="0">
                  <c:v>2011</c:v>
                </c:pt>
              </c:strCache>
            </c:strRef>
          </c:tx>
          <c:invertIfNegative val="0"/>
          <c:dLbls>
            <c:txPr>
              <a:bodyPr/>
              <a:lstStyle/>
              <a:p>
                <a:pPr>
                  <a:defRPr sz="1050" b="1"/>
                </a:pPr>
                <a:endParaRPr lang="en-US"/>
              </a:p>
            </c:txPr>
            <c:showLegendKey val="0"/>
            <c:showVal val="1"/>
            <c:showCatName val="0"/>
            <c:showSerName val="0"/>
            <c:showPercent val="0"/>
            <c:showBubbleSize val="0"/>
            <c:showLeaderLines val="0"/>
          </c:dLbls>
          <c:cat>
            <c:strRef>
              <c:f>Sheet1!$A$3:$A$5</c:f>
              <c:strCache>
                <c:ptCount val="3"/>
                <c:pt idx="0">
                  <c:v>سياسة مكتوبة لعضوية مجلس الإدارة</c:v>
                </c:pt>
                <c:pt idx="1">
                  <c:v>اعتماد نظام حوكمة خاص</c:v>
                </c:pt>
                <c:pt idx="2">
                  <c:v>وضع سياسة مكتوبة لتنظيم تعارض المصالح</c:v>
                </c:pt>
              </c:strCache>
            </c:strRef>
          </c:cat>
          <c:val>
            <c:numRef>
              <c:f>Sheet1!$C$3:$C$5</c:f>
              <c:numCache>
                <c:formatCode>0%</c:formatCode>
                <c:ptCount val="3"/>
                <c:pt idx="0">
                  <c:v>0.82</c:v>
                </c:pt>
                <c:pt idx="1">
                  <c:v>0.77</c:v>
                </c:pt>
                <c:pt idx="2">
                  <c:v>0.87</c:v>
                </c:pt>
              </c:numCache>
            </c:numRef>
          </c:val>
        </c:ser>
        <c:dLbls>
          <c:showLegendKey val="0"/>
          <c:showVal val="0"/>
          <c:showCatName val="0"/>
          <c:showSerName val="0"/>
          <c:showPercent val="0"/>
          <c:showBubbleSize val="0"/>
        </c:dLbls>
        <c:gapWidth val="150"/>
        <c:axId val="145258752"/>
        <c:axId val="145260544"/>
      </c:barChart>
      <c:catAx>
        <c:axId val="145258752"/>
        <c:scaling>
          <c:orientation val="minMax"/>
        </c:scaling>
        <c:delete val="0"/>
        <c:axPos val="b"/>
        <c:majorTickMark val="out"/>
        <c:minorTickMark val="none"/>
        <c:tickLblPos val="nextTo"/>
        <c:txPr>
          <a:bodyPr/>
          <a:lstStyle/>
          <a:p>
            <a:pPr>
              <a:defRPr b="0">
                <a:cs typeface="AL-Mohanad Bold" pitchFamily="2" charset="-78"/>
              </a:defRPr>
            </a:pPr>
            <a:endParaRPr lang="en-US"/>
          </a:p>
        </c:txPr>
        <c:crossAx val="145260544"/>
        <c:crosses val="autoZero"/>
        <c:auto val="1"/>
        <c:lblAlgn val="ctr"/>
        <c:lblOffset val="100"/>
        <c:noMultiLvlLbl val="0"/>
      </c:catAx>
      <c:valAx>
        <c:axId val="145260544"/>
        <c:scaling>
          <c:orientation val="minMax"/>
        </c:scaling>
        <c:delete val="1"/>
        <c:axPos val="l"/>
        <c:numFmt formatCode="0%" sourceLinked="1"/>
        <c:majorTickMark val="out"/>
        <c:minorTickMark val="none"/>
        <c:tickLblPos val="nextTo"/>
        <c:crossAx val="145258752"/>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r>
              <a:rPr lang="ar-SA" b="0" dirty="0" smtClean="0">
                <a:cs typeface="AL-Mohanad Bold" pitchFamily="2" charset="-78"/>
              </a:rPr>
              <a:t>نسبة الجمعيات </a:t>
            </a:r>
            <a:r>
              <a:rPr lang="ar-SA" b="0" dirty="0">
                <a:cs typeface="AL-Mohanad Bold" pitchFamily="2" charset="-78"/>
              </a:rPr>
              <a:t>التي كان من ضمن بنودها </a:t>
            </a:r>
            <a:r>
              <a:rPr lang="ar-SA" b="0" dirty="0" smtClean="0">
                <a:cs typeface="AL-Mohanad Bold" pitchFamily="2" charset="-78"/>
              </a:rPr>
              <a:t>بند لإقرار </a:t>
            </a:r>
            <a:r>
              <a:rPr lang="ar-SA" b="0" dirty="0">
                <a:cs typeface="AL-Mohanad Bold" pitchFamily="2" charset="-78"/>
              </a:rPr>
              <a:t>تعاملات مع أطراف ذات علاقة</a:t>
            </a:r>
          </a:p>
        </c:rich>
      </c:tx>
      <c:layout/>
      <c:overlay val="0"/>
    </c:title>
    <c:autoTitleDeleted val="0"/>
    <c:plotArea>
      <c:layout/>
      <c:barChart>
        <c:barDir val="col"/>
        <c:grouping val="clustered"/>
        <c:varyColors val="0"/>
        <c:ser>
          <c:idx val="0"/>
          <c:order val="0"/>
          <c:tx>
            <c:strRef>
              <c:f>Sheet1!$A$31</c:f>
              <c:strCache>
                <c:ptCount val="1"/>
                <c:pt idx="0">
                  <c:v>الجمعيات التي كان من ضمن بنودها بنداً لإقرار تعاملات مع أطراف ذات علاقة</c:v>
                </c:pt>
              </c:strCache>
            </c:strRef>
          </c:tx>
          <c:invertIfNegative val="0"/>
          <c:dLbls>
            <c:txPr>
              <a:bodyPr/>
              <a:lstStyle/>
              <a:p>
                <a:pPr>
                  <a:defRPr sz="1050" b="1"/>
                </a:pPr>
                <a:endParaRPr lang="en-US"/>
              </a:p>
            </c:txPr>
            <c:showLegendKey val="0"/>
            <c:showVal val="1"/>
            <c:showCatName val="0"/>
            <c:showSerName val="0"/>
            <c:showPercent val="0"/>
            <c:showBubbleSize val="0"/>
            <c:showLeaderLines val="0"/>
          </c:dLbls>
          <c:cat>
            <c:numRef>
              <c:f>Sheet1!$B$27:$D$27</c:f>
              <c:numCache>
                <c:formatCode>General</c:formatCode>
                <c:ptCount val="3"/>
                <c:pt idx="0">
                  <c:v>2010</c:v>
                </c:pt>
                <c:pt idx="1">
                  <c:v>2011</c:v>
                </c:pt>
                <c:pt idx="2">
                  <c:v>2012</c:v>
                </c:pt>
              </c:numCache>
            </c:numRef>
          </c:cat>
          <c:val>
            <c:numRef>
              <c:f>Sheet1!$B$31:$D$31</c:f>
              <c:numCache>
                <c:formatCode>0%</c:formatCode>
                <c:ptCount val="3"/>
                <c:pt idx="0">
                  <c:v>0.11363636363636363</c:v>
                </c:pt>
                <c:pt idx="1">
                  <c:v>0.20967741935483872</c:v>
                </c:pt>
                <c:pt idx="2">
                  <c:v>0.34433962264150941</c:v>
                </c:pt>
              </c:numCache>
            </c:numRef>
          </c:val>
        </c:ser>
        <c:dLbls>
          <c:showLegendKey val="0"/>
          <c:showVal val="1"/>
          <c:showCatName val="0"/>
          <c:showSerName val="0"/>
          <c:showPercent val="0"/>
          <c:showBubbleSize val="0"/>
        </c:dLbls>
        <c:gapWidth val="75"/>
        <c:axId val="145291520"/>
        <c:axId val="145170432"/>
      </c:barChart>
      <c:catAx>
        <c:axId val="145291520"/>
        <c:scaling>
          <c:orientation val="minMax"/>
        </c:scaling>
        <c:delete val="0"/>
        <c:axPos val="b"/>
        <c:numFmt formatCode="General" sourceLinked="1"/>
        <c:majorTickMark val="none"/>
        <c:minorTickMark val="none"/>
        <c:tickLblPos val="nextTo"/>
        <c:txPr>
          <a:bodyPr/>
          <a:lstStyle/>
          <a:p>
            <a:pPr>
              <a:defRPr sz="1050" b="1"/>
            </a:pPr>
            <a:endParaRPr lang="en-US"/>
          </a:p>
        </c:txPr>
        <c:crossAx val="145170432"/>
        <c:crosses val="autoZero"/>
        <c:auto val="1"/>
        <c:lblAlgn val="ctr"/>
        <c:lblOffset val="100"/>
        <c:noMultiLvlLbl val="0"/>
      </c:catAx>
      <c:valAx>
        <c:axId val="145170432"/>
        <c:scaling>
          <c:orientation val="minMax"/>
        </c:scaling>
        <c:delete val="1"/>
        <c:axPos val="l"/>
        <c:numFmt formatCode="0%" sourceLinked="1"/>
        <c:majorTickMark val="none"/>
        <c:minorTickMark val="none"/>
        <c:tickLblPos val="nextTo"/>
        <c:crossAx val="145291520"/>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solidFill>
                  <a:schemeClr val="tx2"/>
                </a:solidFill>
                <a:cs typeface="AL-Mohanad Bold" pitchFamily="2" charset="-78"/>
              </a:defRPr>
            </a:pPr>
            <a:r>
              <a:rPr lang="ar-SA" b="0" dirty="0" smtClean="0">
                <a:solidFill>
                  <a:schemeClr val="tx2"/>
                </a:solidFill>
                <a:cs typeface="AL-Mohanad Bold" pitchFamily="2" charset="-78"/>
              </a:rPr>
              <a:t>نسبة الشركات التي لديها سياسة مكتوبة متعلقة بالإفصاح</a:t>
            </a:r>
            <a:endParaRPr lang="ar-SA" b="0" dirty="0">
              <a:solidFill>
                <a:schemeClr val="tx2"/>
              </a:solidFill>
              <a:cs typeface="AL-Mohanad Bold" pitchFamily="2" charset="-78"/>
            </a:endParaRPr>
          </a:p>
        </c:rich>
      </c:tx>
      <c:layout/>
      <c:overlay val="0"/>
    </c:title>
    <c:autoTitleDeleted val="0"/>
    <c:plotArea>
      <c:layout/>
      <c:barChart>
        <c:barDir val="col"/>
        <c:grouping val="clustered"/>
        <c:varyColors val="0"/>
        <c:ser>
          <c:idx val="0"/>
          <c:order val="0"/>
          <c:tx>
            <c:strRef>
              <c:f>'المادة 3 الى 13'!$BI$18</c:f>
              <c:strCache>
                <c:ptCount val="1"/>
                <c:pt idx="0">
                  <c:v>السياسات والإجراءات المتعلقة بالإفصاح</c:v>
                </c:pt>
              </c:strCache>
            </c:strRef>
          </c:tx>
          <c:invertIfNegative val="0"/>
          <c:dLbls>
            <c:txPr>
              <a:bodyPr/>
              <a:lstStyle/>
              <a:p>
                <a:pPr>
                  <a:defRPr sz="1100" b="1"/>
                </a:pPr>
                <a:endParaRPr lang="en-US"/>
              </a:p>
            </c:txPr>
            <c:showLegendKey val="0"/>
            <c:showVal val="1"/>
            <c:showCatName val="0"/>
            <c:showSerName val="0"/>
            <c:showPercent val="0"/>
            <c:showBubbleSize val="0"/>
            <c:showLeaderLines val="0"/>
          </c:dLbls>
          <c:cat>
            <c:numRef>
              <c:f>'المادة 3 الى 13'!$BJ$17:$BK$17</c:f>
              <c:numCache>
                <c:formatCode>General</c:formatCode>
                <c:ptCount val="2"/>
                <c:pt idx="0">
                  <c:v>2010</c:v>
                </c:pt>
                <c:pt idx="1">
                  <c:v>2011</c:v>
                </c:pt>
              </c:numCache>
            </c:numRef>
          </c:cat>
          <c:val>
            <c:numRef>
              <c:f>'المادة 3 الى 13'!$BJ$18:$BK$18</c:f>
              <c:numCache>
                <c:formatCode>0.0%</c:formatCode>
                <c:ptCount val="2"/>
                <c:pt idx="0" formatCode="0%">
                  <c:v>0.88100000000000001</c:v>
                </c:pt>
                <c:pt idx="1">
                  <c:v>0.93877551020408168</c:v>
                </c:pt>
              </c:numCache>
            </c:numRef>
          </c:val>
        </c:ser>
        <c:dLbls>
          <c:showLegendKey val="0"/>
          <c:showVal val="0"/>
          <c:showCatName val="0"/>
          <c:showSerName val="0"/>
          <c:showPercent val="0"/>
          <c:showBubbleSize val="0"/>
        </c:dLbls>
        <c:gapWidth val="150"/>
        <c:axId val="145301888"/>
        <c:axId val="145303424"/>
      </c:barChart>
      <c:catAx>
        <c:axId val="145301888"/>
        <c:scaling>
          <c:orientation val="minMax"/>
        </c:scaling>
        <c:delete val="0"/>
        <c:axPos val="b"/>
        <c:numFmt formatCode="General" sourceLinked="1"/>
        <c:majorTickMark val="out"/>
        <c:minorTickMark val="none"/>
        <c:tickLblPos val="nextTo"/>
        <c:txPr>
          <a:bodyPr/>
          <a:lstStyle/>
          <a:p>
            <a:pPr>
              <a:defRPr sz="1200" b="1"/>
            </a:pPr>
            <a:endParaRPr lang="en-US"/>
          </a:p>
        </c:txPr>
        <c:crossAx val="145303424"/>
        <c:crosses val="autoZero"/>
        <c:auto val="1"/>
        <c:lblAlgn val="ctr"/>
        <c:lblOffset val="100"/>
        <c:noMultiLvlLbl val="0"/>
      </c:catAx>
      <c:valAx>
        <c:axId val="145303424"/>
        <c:scaling>
          <c:orientation val="minMax"/>
        </c:scaling>
        <c:delete val="1"/>
        <c:axPos val="l"/>
        <c:numFmt formatCode="0%" sourceLinked="1"/>
        <c:majorTickMark val="out"/>
        <c:minorTickMark val="none"/>
        <c:tickLblPos val="nextTo"/>
        <c:crossAx val="145301888"/>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b="0">
                <a:solidFill>
                  <a:schemeClr val="accent1">
                    <a:lumMod val="75000"/>
                  </a:schemeClr>
                </a:solidFill>
                <a:cs typeface="AL-Mohanad" pitchFamily="2" charset="-78"/>
              </a:defRPr>
            </a:pPr>
            <a:r>
              <a:rPr lang="ar-SA" sz="2000" b="0" i="0" baseline="0" dirty="0" smtClean="0">
                <a:effectLst/>
                <a:cs typeface="AL-Mohanad Bold" pitchFamily="2" charset="-78"/>
              </a:rPr>
              <a:t>تطور عدد الإعلانات مقارنة بعدد الشركات المساهمة المدرجة</a:t>
            </a:r>
            <a:endParaRPr lang="en-US" sz="2400" dirty="0">
              <a:effectLst/>
              <a:cs typeface="AL-Mohanad Bold" pitchFamily="2" charset="-78"/>
            </a:endParaRPr>
          </a:p>
        </c:rich>
      </c:tx>
      <c:layout/>
      <c:overlay val="0"/>
    </c:title>
    <c:autoTitleDeleted val="0"/>
    <c:plotArea>
      <c:layout/>
      <c:barChart>
        <c:barDir val="col"/>
        <c:grouping val="clustered"/>
        <c:varyColors val="0"/>
        <c:ser>
          <c:idx val="0"/>
          <c:order val="0"/>
          <c:tx>
            <c:strRef>
              <c:f>Sheet1!$A$2</c:f>
              <c:strCache>
                <c:ptCount val="1"/>
                <c:pt idx="0">
                  <c:v>عدد الشركات</c:v>
                </c:pt>
              </c:strCache>
            </c:strRef>
          </c:tx>
          <c:invertIfNegative val="0"/>
          <c:dLbls>
            <c:txPr>
              <a:bodyPr/>
              <a:lstStyle/>
              <a:p>
                <a:pPr>
                  <a:defRPr sz="1050" b="1"/>
                </a:pPr>
                <a:endParaRPr lang="en-US"/>
              </a:p>
            </c:txPr>
            <c:showLegendKey val="0"/>
            <c:showVal val="1"/>
            <c:showCatName val="0"/>
            <c:showSerName val="0"/>
            <c:showPercent val="0"/>
            <c:showBubbleSize val="0"/>
            <c:showLeaderLines val="0"/>
          </c:dLbls>
          <c:cat>
            <c:numRef>
              <c:f>Sheet1!$B$1:$G$1</c:f>
              <c:numCache>
                <c:formatCode>General</c:formatCode>
                <c:ptCount val="6"/>
                <c:pt idx="0">
                  <c:v>2007</c:v>
                </c:pt>
                <c:pt idx="1">
                  <c:v>2008</c:v>
                </c:pt>
                <c:pt idx="2">
                  <c:v>2009</c:v>
                </c:pt>
                <c:pt idx="3">
                  <c:v>2010</c:v>
                </c:pt>
                <c:pt idx="4">
                  <c:v>2011</c:v>
                </c:pt>
                <c:pt idx="5">
                  <c:v>2012</c:v>
                </c:pt>
              </c:numCache>
            </c:numRef>
          </c:cat>
          <c:val>
            <c:numRef>
              <c:f>Sheet1!$B$2:$G$2</c:f>
              <c:numCache>
                <c:formatCode>General</c:formatCode>
                <c:ptCount val="6"/>
                <c:pt idx="0">
                  <c:v>111</c:v>
                </c:pt>
                <c:pt idx="1">
                  <c:v>127</c:v>
                </c:pt>
                <c:pt idx="2">
                  <c:v>134</c:v>
                </c:pt>
                <c:pt idx="3">
                  <c:v>146</c:v>
                </c:pt>
                <c:pt idx="4">
                  <c:v>150</c:v>
                </c:pt>
                <c:pt idx="5">
                  <c:v>158</c:v>
                </c:pt>
              </c:numCache>
            </c:numRef>
          </c:val>
        </c:ser>
        <c:ser>
          <c:idx val="1"/>
          <c:order val="1"/>
          <c:tx>
            <c:strRef>
              <c:f>Sheet1!$A$3</c:f>
              <c:strCache>
                <c:ptCount val="1"/>
                <c:pt idx="0">
                  <c:v>عدد الاعلانات</c:v>
                </c:pt>
              </c:strCache>
            </c:strRef>
          </c:tx>
          <c:invertIfNegative val="0"/>
          <c:dLbls>
            <c:txPr>
              <a:bodyPr/>
              <a:lstStyle/>
              <a:p>
                <a:pPr>
                  <a:defRPr sz="1050" b="1"/>
                </a:pPr>
                <a:endParaRPr lang="en-US"/>
              </a:p>
            </c:txPr>
            <c:showLegendKey val="0"/>
            <c:showVal val="1"/>
            <c:showCatName val="0"/>
            <c:showSerName val="0"/>
            <c:showPercent val="0"/>
            <c:showBubbleSize val="0"/>
            <c:showLeaderLines val="0"/>
          </c:dLbls>
          <c:cat>
            <c:numRef>
              <c:f>Sheet1!$B$1:$G$1</c:f>
              <c:numCache>
                <c:formatCode>General</c:formatCode>
                <c:ptCount val="6"/>
                <c:pt idx="0">
                  <c:v>2007</c:v>
                </c:pt>
                <c:pt idx="1">
                  <c:v>2008</c:v>
                </c:pt>
                <c:pt idx="2">
                  <c:v>2009</c:v>
                </c:pt>
                <c:pt idx="3">
                  <c:v>2010</c:v>
                </c:pt>
                <c:pt idx="4">
                  <c:v>2011</c:v>
                </c:pt>
                <c:pt idx="5">
                  <c:v>2012</c:v>
                </c:pt>
              </c:numCache>
            </c:numRef>
          </c:cat>
          <c:val>
            <c:numRef>
              <c:f>Sheet1!$B$3:$G$3</c:f>
              <c:numCache>
                <c:formatCode>General</c:formatCode>
                <c:ptCount val="6"/>
                <c:pt idx="0">
                  <c:v>1489</c:v>
                </c:pt>
                <c:pt idx="1">
                  <c:v>1787</c:v>
                </c:pt>
                <c:pt idx="2">
                  <c:v>2052</c:v>
                </c:pt>
                <c:pt idx="3">
                  <c:v>2554</c:v>
                </c:pt>
                <c:pt idx="4">
                  <c:v>2975</c:v>
                </c:pt>
                <c:pt idx="5">
                  <c:v>3761</c:v>
                </c:pt>
              </c:numCache>
            </c:numRef>
          </c:val>
        </c:ser>
        <c:dLbls>
          <c:showLegendKey val="0"/>
          <c:showVal val="1"/>
          <c:showCatName val="0"/>
          <c:showSerName val="0"/>
          <c:showPercent val="0"/>
          <c:showBubbleSize val="0"/>
        </c:dLbls>
        <c:gapWidth val="75"/>
        <c:axId val="145358208"/>
        <c:axId val="145360000"/>
      </c:barChart>
      <c:catAx>
        <c:axId val="145358208"/>
        <c:scaling>
          <c:orientation val="minMax"/>
        </c:scaling>
        <c:delete val="0"/>
        <c:axPos val="b"/>
        <c:numFmt formatCode="General" sourceLinked="1"/>
        <c:majorTickMark val="none"/>
        <c:minorTickMark val="none"/>
        <c:tickLblPos val="nextTo"/>
        <c:txPr>
          <a:bodyPr/>
          <a:lstStyle/>
          <a:p>
            <a:pPr>
              <a:defRPr sz="1050" b="1"/>
            </a:pPr>
            <a:endParaRPr lang="en-US"/>
          </a:p>
        </c:txPr>
        <c:crossAx val="145360000"/>
        <c:crosses val="autoZero"/>
        <c:auto val="1"/>
        <c:lblAlgn val="ctr"/>
        <c:lblOffset val="100"/>
        <c:noMultiLvlLbl val="0"/>
      </c:catAx>
      <c:valAx>
        <c:axId val="145360000"/>
        <c:scaling>
          <c:orientation val="minMax"/>
        </c:scaling>
        <c:delete val="1"/>
        <c:axPos val="l"/>
        <c:numFmt formatCode="General" sourceLinked="1"/>
        <c:majorTickMark val="none"/>
        <c:minorTickMark val="none"/>
        <c:tickLblPos val="nextTo"/>
        <c:crossAx val="145358208"/>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b="0">
                <a:solidFill>
                  <a:schemeClr val="accent1">
                    <a:lumMod val="75000"/>
                  </a:schemeClr>
                </a:solidFill>
                <a:cs typeface="AL-Mohanad Bold" pitchFamily="2" charset="-78"/>
              </a:defRPr>
            </a:pPr>
            <a:r>
              <a:rPr lang="ar-SA" sz="1800" b="0" i="0" baseline="0" dirty="0" smtClean="0">
                <a:effectLst/>
              </a:rPr>
              <a:t>نسبة التزام الشركات المساهمة المدرجة بمتطلبات الإفصاح في تقرير مجلس الإدارة</a:t>
            </a:r>
            <a:endParaRPr lang="en-US" dirty="0">
              <a:effectLst/>
            </a:endParaRPr>
          </a:p>
        </c:rich>
      </c:tx>
      <c:layout/>
      <c:overlay val="0"/>
    </c:title>
    <c:autoTitleDeleted val="0"/>
    <c:plotArea>
      <c:layout/>
      <c:barChart>
        <c:barDir val="col"/>
        <c:grouping val="clustered"/>
        <c:varyColors val="0"/>
        <c:ser>
          <c:idx val="0"/>
          <c:order val="0"/>
          <c:tx>
            <c:strRef>
              <c:f>Sheet1!$A$6</c:f>
              <c:strCache>
                <c:ptCount val="1"/>
                <c:pt idx="0">
                  <c:v>الالتزام بمتطلبات الإفصاح في تقرير مجلس الإدارة</c:v>
                </c:pt>
              </c:strCache>
            </c:strRef>
          </c:tx>
          <c:invertIfNegative val="0"/>
          <c:dLbls>
            <c:txPr>
              <a:bodyPr/>
              <a:lstStyle/>
              <a:p>
                <a:pPr>
                  <a:defRPr sz="1050" b="1"/>
                </a:pPr>
                <a:endParaRPr lang="en-US"/>
              </a:p>
            </c:txPr>
            <c:showLegendKey val="0"/>
            <c:showVal val="1"/>
            <c:showCatName val="0"/>
            <c:showSerName val="0"/>
            <c:showPercent val="0"/>
            <c:showBubbleSize val="0"/>
            <c:showLeaderLines val="0"/>
          </c:dLbls>
          <c:cat>
            <c:numRef>
              <c:f>Sheet1!$B$3:$D$3</c:f>
              <c:numCache>
                <c:formatCode>General</c:formatCode>
                <c:ptCount val="3"/>
                <c:pt idx="0">
                  <c:v>2009</c:v>
                </c:pt>
                <c:pt idx="1">
                  <c:v>2010</c:v>
                </c:pt>
                <c:pt idx="2">
                  <c:v>2011</c:v>
                </c:pt>
              </c:numCache>
            </c:numRef>
          </c:cat>
          <c:val>
            <c:numRef>
              <c:f>Sheet1!$B$6:$D$6</c:f>
              <c:numCache>
                <c:formatCode>0%</c:formatCode>
                <c:ptCount val="3"/>
                <c:pt idx="0">
                  <c:v>0.82499999999999996</c:v>
                </c:pt>
                <c:pt idx="1">
                  <c:v>0.84000000000000008</c:v>
                </c:pt>
                <c:pt idx="2">
                  <c:v>0.89500000000000002</c:v>
                </c:pt>
              </c:numCache>
            </c:numRef>
          </c:val>
        </c:ser>
        <c:dLbls>
          <c:showLegendKey val="0"/>
          <c:showVal val="0"/>
          <c:showCatName val="0"/>
          <c:showSerName val="0"/>
          <c:showPercent val="0"/>
          <c:showBubbleSize val="0"/>
        </c:dLbls>
        <c:gapWidth val="150"/>
        <c:axId val="145398016"/>
        <c:axId val="145408000"/>
      </c:barChart>
      <c:catAx>
        <c:axId val="145398016"/>
        <c:scaling>
          <c:orientation val="minMax"/>
        </c:scaling>
        <c:delete val="0"/>
        <c:axPos val="b"/>
        <c:numFmt formatCode="General" sourceLinked="1"/>
        <c:majorTickMark val="out"/>
        <c:minorTickMark val="none"/>
        <c:tickLblPos val="nextTo"/>
        <c:txPr>
          <a:bodyPr/>
          <a:lstStyle/>
          <a:p>
            <a:pPr>
              <a:defRPr sz="1050" b="1"/>
            </a:pPr>
            <a:endParaRPr lang="en-US"/>
          </a:p>
        </c:txPr>
        <c:crossAx val="145408000"/>
        <c:crosses val="autoZero"/>
        <c:auto val="1"/>
        <c:lblAlgn val="ctr"/>
        <c:lblOffset val="100"/>
        <c:noMultiLvlLbl val="0"/>
      </c:catAx>
      <c:valAx>
        <c:axId val="145408000"/>
        <c:scaling>
          <c:orientation val="minMax"/>
        </c:scaling>
        <c:delete val="1"/>
        <c:axPos val="l"/>
        <c:numFmt formatCode="0%" sourceLinked="1"/>
        <c:majorTickMark val="out"/>
        <c:minorTickMark val="none"/>
        <c:tickLblPos val="nextTo"/>
        <c:crossAx val="145398016"/>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F61F39-D9E2-4B44-BA35-B46F452068D6}" type="doc">
      <dgm:prSet loTypeId="urn:microsoft.com/office/officeart/2005/8/layout/process1" loCatId="process" qsTypeId="urn:microsoft.com/office/officeart/2005/8/quickstyle/simple1" qsCatId="simple" csTypeId="urn:microsoft.com/office/officeart/2005/8/colors/accent1_4" csCatId="accent1" phldr="1"/>
      <dgm:spPr/>
      <dgm:t>
        <a:bodyPr/>
        <a:lstStyle/>
        <a:p>
          <a:endParaRPr lang="en-US"/>
        </a:p>
      </dgm:t>
    </dgm:pt>
    <dgm:pt modelId="{86C42309-7B12-46D3-85A7-2B723726935F}">
      <dgm:prSet phldrT="[Text]" custT="1"/>
      <dgm:spPr/>
      <dgm:t>
        <a:bodyPr/>
        <a:lstStyle/>
        <a:p>
          <a:pPr algn="ctr" rtl="1"/>
          <a:r>
            <a:rPr lang="ar-SA" sz="1800" dirty="0" smtClean="0">
              <a:cs typeface="AL-Mohanad Bold" pitchFamily="2" charset="-78"/>
            </a:rPr>
            <a:t>نظام الشركات الصادر عن وزارة التجارة والصناعة عام </a:t>
          </a:r>
          <a:r>
            <a:rPr lang="en-US" sz="1800" dirty="0" smtClean="0">
              <a:cs typeface="AL-Mohanad Bold" pitchFamily="2" charset="-78"/>
            </a:rPr>
            <a:t>1965</a:t>
          </a:r>
          <a:r>
            <a:rPr lang="ar-SA" sz="1800" dirty="0" smtClean="0">
              <a:cs typeface="AL-Mohanad Bold" pitchFamily="2" charset="-78"/>
            </a:rPr>
            <a:t>م</a:t>
          </a:r>
          <a:endParaRPr lang="en-US" sz="1800" dirty="0">
            <a:cs typeface="AL-Mohanad Bold" pitchFamily="2" charset="-78"/>
          </a:endParaRPr>
        </a:p>
      </dgm:t>
    </dgm:pt>
    <dgm:pt modelId="{196B6B8F-0EDD-49AD-B298-A73B63C0167E}" type="parTrans" cxnId="{7D84BA91-7120-4E80-8BA7-03BB2E41FEB2}">
      <dgm:prSet/>
      <dgm:spPr/>
      <dgm:t>
        <a:bodyPr/>
        <a:lstStyle/>
        <a:p>
          <a:pPr rtl="1"/>
          <a:endParaRPr lang="en-US" sz="2400">
            <a:cs typeface="AL-Mohanad Bold" pitchFamily="2" charset="-78"/>
          </a:endParaRPr>
        </a:p>
      </dgm:t>
    </dgm:pt>
    <dgm:pt modelId="{DF6586A4-3DF0-4419-A273-1AEE0AAE709C}" type="sibTrans" cxnId="{7D84BA91-7120-4E80-8BA7-03BB2E41FEB2}">
      <dgm:prSet custT="1"/>
      <dgm:spPr/>
      <dgm:t>
        <a:bodyPr/>
        <a:lstStyle/>
        <a:p>
          <a:pPr rtl="1"/>
          <a:endParaRPr lang="en-US" sz="1400">
            <a:cs typeface="AL-Mohanad Bold" pitchFamily="2" charset="-78"/>
          </a:endParaRPr>
        </a:p>
      </dgm:t>
    </dgm:pt>
    <dgm:pt modelId="{15C8F82F-78A4-45A5-BD32-1F8851882DE3}">
      <dgm:prSet phldrT="[Text]" custT="1"/>
      <dgm:spPr/>
      <dgm:t>
        <a:bodyPr/>
        <a:lstStyle/>
        <a:p>
          <a:pPr algn="ctr" rtl="1"/>
          <a:r>
            <a:rPr lang="ar-SA" sz="1600" dirty="0" smtClean="0">
              <a:cs typeface="AL-Mohanad Bold" pitchFamily="2" charset="-78"/>
            </a:rPr>
            <a:t>وجود حاجة عالمية إلى فرض مبادئ </a:t>
          </a:r>
          <a:r>
            <a:rPr lang="ar-SA" sz="1600" dirty="0" err="1" smtClean="0">
              <a:cs typeface="AL-Mohanad Bold" pitchFamily="2" charset="-78"/>
            </a:rPr>
            <a:t>حوكمة</a:t>
          </a:r>
          <a:r>
            <a:rPr lang="ar-SA" sz="1600" dirty="0" smtClean="0">
              <a:cs typeface="AL-Mohanad Bold" pitchFamily="2" charset="-78"/>
            </a:rPr>
            <a:t> الشركات</a:t>
          </a:r>
          <a:endParaRPr lang="en-US" sz="1600" dirty="0">
            <a:cs typeface="AL-Mohanad Bold" pitchFamily="2" charset="-78"/>
          </a:endParaRPr>
        </a:p>
      </dgm:t>
    </dgm:pt>
    <dgm:pt modelId="{0A62BF84-E8C4-452F-89D9-3701C19A3BB1}" type="parTrans" cxnId="{C5519850-7F3A-42B2-AB48-D00C111D423C}">
      <dgm:prSet/>
      <dgm:spPr/>
      <dgm:t>
        <a:bodyPr/>
        <a:lstStyle/>
        <a:p>
          <a:pPr rtl="1"/>
          <a:endParaRPr lang="en-US" sz="2400">
            <a:cs typeface="AL-Mohanad Bold" pitchFamily="2" charset="-78"/>
          </a:endParaRPr>
        </a:p>
      </dgm:t>
    </dgm:pt>
    <dgm:pt modelId="{FF722473-9089-4587-BD31-00F06B2AAB5E}" type="sibTrans" cxnId="{C5519850-7F3A-42B2-AB48-D00C111D423C}">
      <dgm:prSet custT="1"/>
      <dgm:spPr/>
      <dgm:t>
        <a:bodyPr/>
        <a:lstStyle/>
        <a:p>
          <a:pPr rtl="1"/>
          <a:endParaRPr lang="en-US" sz="1400">
            <a:cs typeface="AL-Mohanad Bold" pitchFamily="2" charset="-78"/>
          </a:endParaRPr>
        </a:p>
      </dgm:t>
    </dgm:pt>
    <dgm:pt modelId="{B9E31D98-9DF3-4A07-9B28-F2C8B5C9D4AA}">
      <dgm:prSet phldrT="[Text]" custT="1"/>
      <dgm:spPr/>
      <dgm:t>
        <a:bodyPr/>
        <a:lstStyle/>
        <a:p>
          <a:pPr algn="ctr" rtl="1"/>
          <a:r>
            <a:rPr lang="ar-SA" sz="1600" dirty="0" smtClean="0">
              <a:cs typeface="AL-Mohanad Bold" pitchFamily="2" charset="-78"/>
            </a:rPr>
            <a:t>إقرار لائحة </a:t>
          </a:r>
        </a:p>
        <a:p>
          <a:pPr algn="ctr" rtl="1"/>
          <a:r>
            <a:rPr lang="ar-SA" sz="1600" dirty="0" smtClean="0">
              <a:cs typeface="AL-Mohanad Bold" pitchFamily="2" charset="-78"/>
            </a:rPr>
            <a:t>حوكمة الشركات الصادرة عن هيئة السوق المالية عام </a:t>
          </a:r>
          <a:r>
            <a:rPr lang="en-US" sz="1600" dirty="0" smtClean="0">
              <a:cs typeface="AL-Mohanad Bold" pitchFamily="2" charset="-78"/>
            </a:rPr>
            <a:t>2006</a:t>
          </a:r>
          <a:r>
            <a:rPr lang="ar-SA" sz="1600" dirty="0" smtClean="0">
              <a:cs typeface="AL-Mohanad Bold" pitchFamily="2" charset="-78"/>
            </a:rPr>
            <a:t>م</a:t>
          </a:r>
        </a:p>
      </dgm:t>
    </dgm:pt>
    <dgm:pt modelId="{982CB47D-FC9E-4528-B446-64D5DD5BA44F}" type="parTrans" cxnId="{CA7AAF5A-3526-42DE-879B-D0CCC98057F1}">
      <dgm:prSet/>
      <dgm:spPr/>
      <dgm:t>
        <a:bodyPr/>
        <a:lstStyle/>
        <a:p>
          <a:pPr rtl="1"/>
          <a:endParaRPr lang="en-US" sz="2400">
            <a:cs typeface="AL-Mohanad Bold" pitchFamily="2" charset="-78"/>
          </a:endParaRPr>
        </a:p>
      </dgm:t>
    </dgm:pt>
    <dgm:pt modelId="{033BC45A-824D-4FAB-86FB-D57A6AB8BA18}" type="sibTrans" cxnId="{CA7AAF5A-3526-42DE-879B-D0CCC98057F1}">
      <dgm:prSet custT="1"/>
      <dgm:spPr/>
      <dgm:t>
        <a:bodyPr/>
        <a:lstStyle/>
        <a:p>
          <a:pPr rtl="1"/>
          <a:endParaRPr lang="en-US" sz="1400">
            <a:cs typeface="AL-Mohanad Bold" pitchFamily="2" charset="-78"/>
          </a:endParaRPr>
        </a:p>
      </dgm:t>
    </dgm:pt>
    <dgm:pt modelId="{7B358CA6-B980-4EB1-B29C-2B1AC3177417}">
      <dgm:prSet phldrT="[Text]" custT="1"/>
      <dgm:spPr/>
      <dgm:t>
        <a:bodyPr/>
        <a:lstStyle/>
        <a:p>
          <a:pPr algn="ctr" rtl="1"/>
          <a:r>
            <a:rPr lang="ar-SA" sz="1800" dirty="0" smtClean="0">
              <a:cs typeface="AL-Mohanad Bold" pitchFamily="2" charset="-78"/>
            </a:rPr>
            <a:t>الإلزام التدريجي لمواد لائحة حوكمة الشركات إضافة إلى التركيز على توعية الشركات </a:t>
          </a:r>
          <a:endParaRPr lang="en-US" sz="1800" dirty="0">
            <a:cs typeface="AL-Mohanad Bold" pitchFamily="2" charset="-78"/>
          </a:endParaRPr>
        </a:p>
      </dgm:t>
    </dgm:pt>
    <dgm:pt modelId="{DDA1B450-A880-484D-8C10-0CA687283F83}" type="parTrans" cxnId="{EE408F62-0B12-46A5-8568-11EC5235B4D0}">
      <dgm:prSet/>
      <dgm:spPr/>
      <dgm:t>
        <a:bodyPr/>
        <a:lstStyle/>
        <a:p>
          <a:pPr rtl="1"/>
          <a:endParaRPr lang="en-US" sz="2400">
            <a:cs typeface="AL-Mohanad Bold" pitchFamily="2" charset="-78"/>
          </a:endParaRPr>
        </a:p>
      </dgm:t>
    </dgm:pt>
    <dgm:pt modelId="{6F32353D-5857-4910-B06D-007C501C51D2}" type="sibTrans" cxnId="{EE408F62-0B12-46A5-8568-11EC5235B4D0}">
      <dgm:prSet custT="1"/>
      <dgm:spPr/>
      <dgm:t>
        <a:bodyPr/>
        <a:lstStyle/>
        <a:p>
          <a:pPr rtl="1"/>
          <a:endParaRPr lang="en-US" sz="1400">
            <a:cs typeface="AL-Mohanad Bold" pitchFamily="2" charset="-78"/>
          </a:endParaRPr>
        </a:p>
      </dgm:t>
    </dgm:pt>
    <dgm:pt modelId="{39C1654B-0EB3-41FF-AFAE-7995104FA66B}">
      <dgm:prSet phldrT="[Text]" custT="1"/>
      <dgm:spPr/>
      <dgm:t>
        <a:bodyPr/>
        <a:lstStyle/>
        <a:p>
          <a:pPr algn="ctr" rtl="1"/>
          <a:r>
            <a:rPr lang="ar-SA" sz="1600" dirty="0" smtClean="0">
              <a:cs typeface="AL-Mohanad Bold" pitchFamily="2" charset="-78"/>
            </a:rPr>
            <a:t>مخالفة الشركات في حالة عدم الالتزام</a:t>
          </a:r>
          <a:endParaRPr lang="en-US" sz="1600" dirty="0">
            <a:cs typeface="AL-Mohanad Bold" pitchFamily="2" charset="-78"/>
          </a:endParaRPr>
        </a:p>
      </dgm:t>
    </dgm:pt>
    <dgm:pt modelId="{418178DB-6CE4-44FB-ADE6-9A0E5670B0B8}" type="parTrans" cxnId="{4D39266E-B560-4224-975C-E3FA381DFA4D}">
      <dgm:prSet/>
      <dgm:spPr/>
      <dgm:t>
        <a:bodyPr/>
        <a:lstStyle/>
        <a:p>
          <a:pPr rtl="1"/>
          <a:endParaRPr lang="en-US" sz="2400">
            <a:cs typeface="AL-Mohanad Bold" pitchFamily="2" charset="-78"/>
          </a:endParaRPr>
        </a:p>
      </dgm:t>
    </dgm:pt>
    <dgm:pt modelId="{956EEDDC-318A-42D4-97F7-584C84BD0994}" type="sibTrans" cxnId="{4D39266E-B560-4224-975C-E3FA381DFA4D}">
      <dgm:prSet custT="1"/>
      <dgm:spPr/>
      <dgm:t>
        <a:bodyPr/>
        <a:lstStyle/>
        <a:p>
          <a:pPr rtl="1"/>
          <a:endParaRPr lang="en-US" sz="1400">
            <a:cs typeface="AL-Mohanad Bold" pitchFamily="2" charset="-78"/>
          </a:endParaRPr>
        </a:p>
      </dgm:t>
    </dgm:pt>
    <dgm:pt modelId="{E784979A-D143-44E4-93EB-47DC6CE382E8}">
      <dgm:prSet phldrT="[Text]" custT="1"/>
      <dgm:spPr/>
      <dgm:t>
        <a:bodyPr/>
        <a:lstStyle/>
        <a:p>
          <a:pPr algn="ctr" rtl="1"/>
          <a:r>
            <a:rPr lang="ar-SA" sz="1600" dirty="0" smtClean="0">
              <a:cs typeface="AL-Mohanad Bold" pitchFamily="2" charset="-78"/>
            </a:rPr>
            <a:t>مراجعة اللوائح والأنظمة  ومتابعة أفضل الممارسات العالمية </a:t>
          </a:r>
          <a:endParaRPr lang="en-US" sz="1600" dirty="0">
            <a:cs typeface="AL-Mohanad Bold" pitchFamily="2" charset="-78"/>
          </a:endParaRPr>
        </a:p>
      </dgm:t>
    </dgm:pt>
    <dgm:pt modelId="{4FF15DE1-A5BC-49E9-AE23-791A2E06E856}" type="parTrans" cxnId="{EA249584-3E97-484D-8349-FFA904236C36}">
      <dgm:prSet/>
      <dgm:spPr/>
      <dgm:t>
        <a:bodyPr/>
        <a:lstStyle/>
        <a:p>
          <a:pPr rtl="1"/>
          <a:endParaRPr lang="en-US" sz="2400">
            <a:cs typeface="AL-Mohanad Bold" pitchFamily="2" charset="-78"/>
          </a:endParaRPr>
        </a:p>
      </dgm:t>
    </dgm:pt>
    <dgm:pt modelId="{4532B627-4AE1-4C9B-976E-BCA30BC275F9}" type="sibTrans" cxnId="{EA249584-3E97-484D-8349-FFA904236C36}">
      <dgm:prSet/>
      <dgm:spPr/>
      <dgm:t>
        <a:bodyPr/>
        <a:lstStyle/>
        <a:p>
          <a:pPr rtl="1"/>
          <a:endParaRPr lang="en-US" sz="2400">
            <a:cs typeface="AL-Mohanad Bold" pitchFamily="2" charset="-78"/>
          </a:endParaRPr>
        </a:p>
      </dgm:t>
    </dgm:pt>
    <dgm:pt modelId="{FE82B117-AD78-4444-B947-26B86087E564}">
      <dgm:prSet phldrT="[Text]" custT="1"/>
      <dgm:spPr/>
      <dgm:t>
        <a:bodyPr/>
        <a:lstStyle/>
        <a:p>
          <a:pPr algn="ctr" rtl="1"/>
          <a:r>
            <a:rPr lang="ar-SA" sz="1600" b="0" dirty="0" smtClean="0">
              <a:solidFill>
                <a:schemeClr val="bg1"/>
              </a:solidFill>
              <a:cs typeface="AL-Mohanad Bold" pitchFamily="2" charset="-78"/>
            </a:rPr>
            <a:t>صدور نظام السوق المالية عام </a:t>
          </a:r>
          <a:r>
            <a:rPr lang="en-US" sz="1600" b="0" dirty="0" smtClean="0">
              <a:solidFill>
                <a:schemeClr val="bg1"/>
              </a:solidFill>
              <a:cs typeface="AL-Mohanad Bold" pitchFamily="2" charset="-78"/>
            </a:rPr>
            <a:t>2003</a:t>
          </a:r>
          <a:r>
            <a:rPr lang="ar-SA" sz="1600" b="0" dirty="0" smtClean="0">
              <a:solidFill>
                <a:schemeClr val="bg1"/>
              </a:solidFill>
              <a:cs typeface="AL-Mohanad Bold" pitchFamily="2" charset="-78"/>
            </a:rPr>
            <a:t>م</a:t>
          </a:r>
          <a:endParaRPr lang="en-US" sz="1600" b="0" dirty="0">
            <a:solidFill>
              <a:schemeClr val="bg1"/>
            </a:solidFill>
            <a:cs typeface="AL-Mohanad Bold" pitchFamily="2" charset="-78"/>
          </a:endParaRPr>
        </a:p>
      </dgm:t>
    </dgm:pt>
    <dgm:pt modelId="{87E326EE-F76A-4284-B470-ED2399309FB3}" type="parTrans" cxnId="{8FF2DCC0-2BF4-4355-AE8C-3DE4B17FA46B}">
      <dgm:prSet/>
      <dgm:spPr/>
      <dgm:t>
        <a:bodyPr/>
        <a:lstStyle/>
        <a:p>
          <a:pPr rtl="1"/>
          <a:endParaRPr lang="en-US" sz="2400">
            <a:cs typeface="AL-Mohanad Bold" pitchFamily="2" charset="-78"/>
          </a:endParaRPr>
        </a:p>
      </dgm:t>
    </dgm:pt>
    <dgm:pt modelId="{E75FB6DC-40B1-43FC-9840-234BA801F60F}" type="sibTrans" cxnId="{8FF2DCC0-2BF4-4355-AE8C-3DE4B17FA46B}">
      <dgm:prSet custT="1"/>
      <dgm:spPr/>
      <dgm:t>
        <a:bodyPr/>
        <a:lstStyle/>
        <a:p>
          <a:pPr rtl="1"/>
          <a:endParaRPr lang="en-US" sz="1400">
            <a:cs typeface="AL-Mohanad Bold" pitchFamily="2" charset="-78"/>
          </a:endParaRPr>
        </a:p>
      </dgm:t>
    </dgm:pt>
    <dgm:pt modelId="{892486C7-F7DA-4359-8C76-42BC61B753B1}" type="pres">
      <dgm:prSet presAssocID="{86F61F39-D9E2-4B44-BA35-B46F452068D6}" presName="Name0" presStyleCnt="0">
        <dgm:presLayoutVars>
          <dgm:dir val="rev"/>
          <dgm:resizeHandles val="exact"/>
        </dgm:presLayoutVars>
      </dgm:prSet>
      <dgm:spPr/>
      <dgm:t>
        <a:bodyPr/>
        <a:lstStyle/>
        <a:p>
          <a:endParaRPr lang="en-US"/>
        </a:p>
      </dgm:t>
    </dgm:pt>
    <dgm:pt modelId="{5C22DCAB-B873-4385-A5CE-B305D7949033}" type="pres">
      <dgm:prSet presAssocID="{86C42309-7B12-46D3-85A7-2B723726935F}" presName="node" presStyleLbl="node1" presStyleIdx="0" presStyleCnt="7" custScaleX="113812">
        <dgm:presLayoutVars>
          <dgm:bulletEnabled val="1"/>
        </dgm:presLayoutVars>
      </dgm:prSet>
      <dgm:spPr/>
      <dgm:t>
        <a:bodyPr/>
        <a:lstStyle/>
        <a:p>
          <a:endParaRPr lang="en-US"/>
        </a:p>
      </dgm:t>
    </dgm:pt>
    <dgm:pt modelId="{8EDC0DE5-7FD3-4418-9ED1-849C7C1691C7}" type="pres">
      <dgm:prSet presAssocID="{DF6586A4-3DF0-4419-A273-1AEE0AAE709C}" presName="sibTrans" presStyleLbl="sibTrans2D1" presStyleIdx="0" presStyleCnt="6"/>
      <dgm:spPr/>
      <dgm:t>
        <a:bodyPr/>
        <a:lstStyle/>
        <a:p>
          <a:endParaRPr lang="en-US"/>
        </a:p>
      </dgm:t>
    </dgm:pt>
    <dgm:pt modelId="{C5B2FE2E-8338-4AF0-B3A9-5683573E28AE}" type="pres">
      <dgm:prSet presAssocID="{DF6586A4-3DF0-4419-A273-1AEE0AAE709C}" presName="connectorText" presStyleLbl="sibTrans2D1" presStyleIdx="0" presStyleCnt="6"/>
      <dgm:spPr/>
      <dgm:t>
        <a:bodyPr/>
        <a:lstStyle/>
        <a:p>
          <a:endParaRPr lang="en-US"/>
        </a:p>
      </dgm:t>
    </dgm:pt>
    <dgm:pt modelId="{8C0EB0AE-1DAE-467D-AEDE-66DB2CD63936}" type="pres">
      <dgm:prSet presAssocID="{15C8F82F-78A4-45A5-BD32-1F8851882DE3}" presName="node" presStyleLbl="node1" presStyleIdx="1" presStyleCnt="7" custScaleX="107664">
        <dgm:presLayoutVars>
          <dgm:bulletEnabled val="1"/>
        </dgm:presLayoutVars>
      </dgm:prSet>
      <dgm:spPr/>
      <dgm:t>
        <a:bodyPr/>
        <a:lstStyle/>
        <a:p>
          <a:endParaRPr lang="en-US"/>
        </a:p>
      </dgm:t>
    </dgm:pt>
    <dgm:pt modelId="{61D34638-95B6-479B-8A50-98274F299C87}" type="pres">
      <dgm:prSet presAssocID="{FF722473-9089-4587-BD31-00F06B2AAB5E}" presName="sibTrans" presStyleLbl="sibTrans2D1" presStyleIdx="1" presStyleCnt="6"/>
      <dgm:spPr/>
      <dgm:t>
        <a:bodyPr/>
        <a:lstStyle/>
        <a:p>
          <a:endParaRPr lang="en-US"/>
        </a:p>
      </dgm:t>
    </dgm:pt>
    <dgm:pt modelId="{540766D3-D34F-433E-9947-4EF7F0691D02}" type="pres">
      <dgm:prSet presAssocID="{FF722473-9089-4587-BD31-00F06B2AAB5E}" presName="connectorText" presStyleLbl="sibTrans2D1" presStyleIdx="1" presStyleCnt="6"/>
      <dgm:spPr/>
      <dgm:t>
        <a:bodyPr/>
        <a:lstStyle/>
        <a:p>
          <a:endParaRPr lang="en-US"/>
        </a:p>
      </dgm:t>
    </dgm:pt>
    <dgm:pt modelId="{321ADFD6-D4A1-40A3-B5DF-6AAADB829EAA}" type="pres">
      <dgm:prSet presAssocID="{FE82B117-AD78-4444-B947-26B86087E564}" presName="node" presStyleLbl="node1" presStyleIdx="2" presStyleCnt="7" custScaleX="118758">
        <dgm:presLayoutVars>
          <dgm:bulletEnabled val="1"/>
        </dgm:presLayoutVars>
      </dgm:prSet>
      <dgm:spPr/>
      <dgm:t>
        <a:bodyPr/>
        <a:lstStyle/>
        <a:p>
          <a:endParaRPr lang="en-US"/>
        </a:p>
      </dgm:t>
    </dgm:pt>
    <dgm:pt modelId="{F4D51245-1068-42AE-B9CD-6EE7AD74F83B}" type="pres">
      <dgm:prSet presAssocID="{E75FB6DC-40B1-43FC-9840-234BA801F60F}" presName="sibTrans" presStyleLbl="sibTrans2D1" presStyleIdx="2" presStyleCnt="6"/>
      <dgm:spPr/>
      <dgm:t>
        <a:bodyPr/>
        <a:lstStyle/>
        <a:p>
          <a:endParaRPr lang="en-US"/>
        </a:p>
      </dgm:t>
    </dgm:pt>
    <dgm:pt modelId="{83141F3A-D81A-4F25-9E12-31FBF15ED3BB}" type="pres">
      <dgm:prSet presAssocID="{E75FB6DC-40B1-43FC-9840-234BA801F60F}" presName="connectorText" presStyleLbl="sibTrans2D1" presStyleIdx="2" presStyleCnt="6"/>
      <dgm:spPr/>
      <dgm:t>
        <a:bodyPr/>
        <a:lstStyle/>
        <a:p>
          <a:endParaRPr lang="en-US"/>
        </a:p>
      </dgm:t>
    </dgm:pt>
    <dgm:pt modelId="{2CBC6DB2-AEA7-4FC4-8AC1-643540FD8332}" type="pres">
      <dgm:prSet presAssocID="{B9E31D98-9DF3-4A07-9B28-F2C8B5C9D4AA}" presName="node" presStyleLbl="node1" presStyleIdx="3" presStyleCnt="7" custScaleX="124969">
        <dgm:presLayoutVars>
          <dgm:bulletEnabled val="1"/>
        </dgm:presLayoutVars>
      </dgm:prSet>
      <dgm:spPr/>
      <dgm:t>
        <a:bodyPr/>
        <a:lstStyle/>
        <a:p>
          <a:endParaRPr lang="en-US"/>
        </a:p>
      </dgm:t>
    </dgm:pt>
    <dgm:pt modelId="{BB231FA6-78A2-4207-A114-288442C1B8D0}" type="pres">
      <dgm:prSet presAssocID="{033BC45A-824D-4FAB-86FB-D57A6AB8BA18}" presName="sibTrans" presStyleLbl="sibTrans2D1" presStyleIdx="3" presStyleCnt="6"/>
      <dgm:spPr/>
      <dgm:t>
        <a:bodyPr/>
        <a:lstStyle/>
        <a:p>
          <a:endParaRPr lang="en-US"/>
        </a:p>
      </dgm:t>
    </dgm:pt>
    <dgm:pt modelId="{37A5D8AF-B48C-4CA7-963C-E43E37B5CE75}" type="pres">
      <dgm:prSet presAssocID="{033BC45A-824D-4FAB-86FB-D57A6AB8BA18}" presName="connectorText" presStyleLbl="sibTrans2D1" presStyleIdx="3" presStyleCnt="6"/>
      <dgm:spPr/>
      <dgm:t>
        <a:bodyPr/>
        <a:lstStyle/>
        <a:p>
          <a:endParaRPr lang="en-US"/>
        </a:p>
      </dgm:t>
    </dgm:pt>
    <dgm:pt modelId="{30671B82-3F3D-45D2-9181-E4F0F9A5C5DD}" type="pres">
      <dgm:prSet presAssocID="{7B358CA6-B980-4EB1-B29C-2B1AC3177417}" presName="node" presStyleLbl="node1" presStyleIdx="4" presStyleCnt="7" custScaleX="121451">
        <dgm:presLayoutVars>
          <dgm:bulletEnabled val="1"/>
        </dgm:presLayoutVars>
      </dgm:prSet>
      <dgm:spPr/>
      <dgm:t>
        <a:bodyPr/>
        <a:lstStyle/>
        <a:p>
          <a:endParaRPr lang="en-US"/>
        </a:p>
      </dgm:t>
    </dgm:pt>
    <dgm:pt modelId="{62316C6F-E4AD-4B9D-B947-A6B0B155E7BA}" type="pres">
      <dgm:prSet presAssocID="{6F32353D-5857-4910-B06D-007C501C51D2}" presName="sibTrans" presStyleLbl="sibTrans2D1" presStyleIdx="4" presStyleCnt="6"/>
      <dgm:spPr/>
      <dgm:t>
        <a:bodyPr/>
        <a:lstStyle/>
        <a:p>
          <a:endParaRPr lang="en-US"/>
        </a:p>
      </dgm:t>
    </dgm:pt>
    <dgm:pt modelId="{67645E47-4AB6-4915-8310-F69AD7C81E86}" type="pres">
      <dgm:prSet presAssocID="{6F32353D-5857-4910-B06D-007C501C51D2}" presName="connectorText" presStyleLbl="sibTrans2D1" presStyleIdx="4" presStyleCnt="6"/>
      <dgm:spPr/>
      <dgm:t>
        <a:bodyPr/>
        <a:lstStyle/>
        <a:p>
          <a:endParaRPr lang="en-US"/>
        </a:p>
      </dgm:t>
    </dgm:pt>
    <dgm:pt modelId="{8A45BFAD-AC9E-48B2-9E4A-FE8345C4DAD3}" type="pres">
      <dgm:prSet presAssocID="{39C1654B-0EB3-41FF-AFAE-7995104FA66B}" presName="node" presStyleLbl="node1" presStyleIdx="5" presStyleCnt="7">
        <dgm:presLayoutVars>
          <dgm:bulletEnabled val="1"/>
        </dgm:presLayoutVars>
      </dgm:prSet>
      <dgm:spPr/>
      <dgm:t>
        <a:bodyPr/>
        <a:lstStyle/>
        <a:p>
          <a:endParaRPr lang="en-US"/>
        </a:p>
      </dgm:t>
    </dgm:pt>
    <dgm:pt modelId="{13981A96-19B3-4F6A-88CA-BF63AFB76ED4}" type="pres">
      <dgm:prSet presAssocID="{956EEDDC-318A-42D4-97F7-584C84BD0994}" presName="sibTrans" presStyleLbl="sibTrans2D1" presStyleIdx="5" presStyleCnt="6"/>
      <dgm:spPr/>
      <dgm:t>
        <a:bodyPr/>
        <a:lstStyle/>
        <a:p>
          <a:endParaRPr lang="en-US"/>
        </a:p>
      </dgm:t>
    </dgm:pt>
    <dgm:pt modelId="{565AFF26-5496-40E2-8476-21E970E6B731}" type="pres">
      <dgm:prSet presAssocID="{956EEDDC-318A-42D4-97F7-584C84BD0994}" presName="connectorText" presStyleLbl="sibTrans2D1" presStyleIdx="5" presStyleCnt="6"/>
      <dgm:spPr/>
      <dgm:t>
        <a:bodyPr/>
        <a:lstStyle/>
        <a:p>
          <a:endParaRPr lang="en-US"/>
        </a:p>
      </dgm:t>
    </dgm:pt>
    <dgm:pt modelId="{2AD2FDD9-972A-4DF3-9900-7F145C1FECA4}" type="pres">
      <dgm:prSet presAssocID="{E784979A-D143-44E4-93EB-47DC6CE382E8}" presName="node" presStyleLbl="node1" presStyleIdx="6" presStyleCnt="7">
        <dgm:presLayoutVars>
          <dgm:bulletEnabled val="1"/>
        </dgm:presLayoutVars>
      </dgm:prSet>
      <dgm:spPr/>
      <dgm:t>
        <a:bodyPr/>
        <a:lstStyle/>
        <a:p>
          <a:endParaRPr lang="en-US"/>
        </a:p>
      </dgm:t>
    </dgm:pt>
  </dgm:ptLst>
  <dgm:cxnLst>
    <dgm:cxn modelId="{85054566-7ED9-4D10-B881-A907DC7FDE83}" type="presOf" srcId="{E784979A-D143-44E4-93EB-47DC6CE382E8}" destId="{2AD2FDD9-972A-4DF3-9900-7F145C1FECA4}" srcOrd="0" destOrd="0" presId="urn:microsoft.com/office/officeart/2005/8/layout/process1"/>
    <dgm:cxn modelId="{EE408F62-0B12-46A5-8568-11EC5235B4D0}" srcId="{86F61F39-D9E2-4B44-BA35-B46F452068D6}" destId="{7B358CA6-B980-4EB1-B29C-2B1AC3177417}" srcOrd="4" destOrd="0" parTransId="{DDA1B450-A880-484D-8C10-0CA687283F83}" sibTransId="{6F32353D-5857-4910-B06D-007C501C51D2}"/>
    <dgm:cxn modelId="{BF2D71C9-C65E-41F5-BF6E-0BFD1DF9D7C3}" type="presOf" srcId="{86C42309-7B12-46D3-85A7-2B723726935F}" destId="{5C22DCAB-B873-4385-A5CE-B305D7949033}" srcOrd="0" destOrd="0" presId="urn:microsoft.com/office/officeart/2005/8/layout/process1"/>
    <dgm:cxn modelId="{0CC664F8-6BB6-4F74-BAD8-87FD22B5F3F4}" type="presOf" srcId="{6F32353D-5857-4910-B06D-007C501C51D2}" destId="{67645E47-4AB6-4915-8310-F69AD7C81E86}" srcOrd="1" destOrd="0" presId="urn:microsoft.com/office/officeart/2005/8/layout/process1"/>
    <dgm:cxn modelId="{06C12391-0508-43B9-9C03-334D791652E2}" type="presOf" srcId="{15C8F82F-78A4-45A5-BD32-1F8851882DE3}" destId="{8C0EB0AE-1DAE-467D-AEDE-66DB2CD63936}" srcOrd="0" destOrd="0" presId="urn:microsoft.com/office/officeart/2005/8/layout/process1"/>
    <dgm:cxn modelId="{E5F0A8A8-44A2-43F6-85BF-B7B3CD50B433}" type="presOf" srcId="{033BC45A-824D-4FAB-86FB-D57A6AB8BA18}" destId="{BB231FA6-78A2-4207-A114-288442C1B8D0}" srcOrd="0" destOrd="0" presId="urn:microsoft.com/office/officeart/2005/8/layout/process1"/>
    <dgm:cxn modelId="{FD79955E-8A14-4D5D-958F-65BF04B72B69}" type="presOf" srcId="{DF6586A4-3DF0-4419-A273-1AEE0AAE709C}" destId="{8EDC0DE5-7FD3-4418-9ED1-849C7C1691C7}" srcOrd="0" destOrd="0" presId="urn:microsoft.com/office/officeart/2005/8/layout/process1"/>
    <dgm:cxn modelId="{E91706AB-4597-4744-8254-EBC96A3A6F1D}" type="presOf" srcId="{956EEDDC-318A-42D4-97F7-584C84BD0994}" destId="{13981A96-19B3-4F6A-88CA-BF63AFB76ED4}" srcOrd="0" destOrd="0" presId="urn:microsoft.com/office/officeart/2005/8/layout/process1"/>
    <dgm:cxn modelId="{989E2FDA-FFDF-4C6B-A9C6-654C33E5D56F}" type="presOf" srcId="{FF722473-9089-4587-BD31-00F06B2AAB5E}" destId="{61D34638-95B6-479B-8A50-98274F299C87}" srcOrd="0" destOrd="0" presId="urn:microsoft.com/office/officeart/2005/8/layout/process1"/>
    <dgm:cxn modelId="{7D84BA91-7120-4E80-8BA7-03BB2E41FEB2}" srcId="{86F61F39-D9E2-4B44-BA35-B46F452068D6}" destId="{86C42309-7B12-46D3-85A7-2B723726935F}" srcOrd="0" destOrd="0" parTransId="{196B6B8F-0EDD-49AD-B298-A73B63C0167E}" sibTransId="{DF6586A4-3DF0-4419-A273-1AEE0AAE709C}"/>
    <dgm:cxn modelId="{6D2204B1-29FC-4292-BF34-562E2EE14C11}" type="presOf" srcId="{39C1654B-0EB3-41FF-AFAE-7995104FA66B}" destId="{8A45BFAD-AC9E-48B2-9E4A-FE8345C4DAD3}" srcOrd="0" destOrd="0" presId="urn:microsoft.com/office/officeart/2005/8/layout/process1"/>
    <dgm:cxn modelId="{32ED7CAF-0B27-4498-859E-FA26C886BB5E}" type="presOf" srcId="{6F32353D-5857-4910-B06D-007C501C51D2}" destId="{62316C6F-E4AD-4B9D-B947-A6B0B155E7BA}" srcOrd="0" destOrd="0" presId="urn:microsoft.com/office/officeart/2005/8/layout/process1"/>
    <dgm:cxn modelId="{CA7AAF5A-3526-42DE-879B-D0CCC98057F1}" srcId="{86F61F39-D9E2-4B44-BA35-B46F452068D6}" destId="{B9E31D98-9DF3-4A07-9B28-F2C8B5C9D4AA}" srcOrd="3" destOrd="0" parTransId="{982CB47D-FC9E-4528-B446-64D5DD5BA44F}" sibTransId="{033BC45A-824D-4FAB-86FB-D57A6AB8BA18}"/>
    <dgm:cxn modelId="{9C4E8749-612C-4ABA-8DEF-CAB536CFF376}" type="presOf" srcId="{7B358CA6-B980-4EB1-B29C-2B1AC3177417}" destId="{30671B82-3F3D-45D2-9181-E4F0F9A5C5DD}" srcOrd="0" destOrd="0" presId="urn:microsoft.com/office/officeart/2005/8/layout/process1"/>
    <dgm:cxn modelId="{932392B5-F92C-4B1F-A7F6-8F55EA4A012F}" type="presOf" srcId="{E75FB6DC-40B1-43FC-9840-234BA801F60F}" destId="{F4D51245-1068-42AE-B9CD-6EE7AD74F83B}" srcOrd="0" destOrd="0" presId="urn:microsoft.com/office/officeart/2005/8/layout/process1"/>
    <dgm:cxn modelId="{C5519850-7F3A-42B2-AB48-D00C111D423C}" srcId="{86F61F39-D9E2-4B44-BA35-B46F452068D6}" destId="{15C8F82F-78A4-45A5-BD32-1F8851882DE3}" srcOrd="1" destOrd="0" parTransId="{0A62BF84-E8C4-452F-89D9-3701C19A3BB1}" sibTransId="{FF722473-9089-4587-BD31-00F06B2AAB5E}"/>
    <dgm:cxn modelId="{0F76AFAA-856B-4C03-BEE3-2C604A19B287}" type="presOf" srcId="{E75FB6DC-40B1-43FC-9840-234BA801F60F}" destId="{83141F3A-D81A-4F25-9E12-31FBF15ED3BB}" srcOrd="1" destOrd="0" presId="urn:microsoft.com/office/officeart/2005/8/layout/process1"/>
    <dgm:cxn modelId="{D72523E6-3E59-4692-9885-84B9B22120F7}" type="presOf" srcId="{FE82B117-AD78-4444-B947-26B86087E564}" destId="{321ADFD6-D4A1-40A3-B5DF-6AAADB829EAA}" srcOrd="0" destOrd="0" presId="urn:microsoft.com/office/officeart/2005/8/layout/process1"/>
    <dgm:cxn modelId="{4D29D3E5-191C-4C03-B6BA-0CAC0E857AA6}" type="presOf" srcId="{956EEDDC-318A-42D4-97F7-584C84BD0994}" destId="{565AFF26-5496-40E2-8476-21E970E6B731}" srcOrd="1" destOrd="0" presId="urn:microsoft.com/office/officeart/2005/8/layout/process1"/>
    <dgm:cxn modelId="{EA249584-3E97-484D-8349-FFA904236C36}" srcId="{86F61F39-D9E2-4B44-BA35-B46F452068D6}" destId="{E784979A-D143-44E4-93EB-47DC6CE382E8}" srcOrd="6" destOrd="0" parTransId="{4FF15DE1-A5BC-49E9-AE23-791A2E06E856}" sibTransId="{4532B627-4AE1-4C9B-976E-BCA30BC275F9}"/>
    <dgm:cxn modelId="{B997DA59-BE0C-4E91-8EA5-355DA8817BF2}" type="presOf" srcId="{033BC45A-824D-4FAB-86FB-D57A6AB8BA18}" destId="{37A5D8AF-B48C-4CA7-963C-E43E37B5CE75}" srcOrd="1" destOrd="0" presId="urn:microsoft.com/office/officeart/2005/8/layout/process1"/>
    <dgm:cxn modelId="{D4D511A5-C12E-4811-AFD8-34AEB14C456F}" type="presOf" srcId="{FF722473-9089-4587-BD31-00F06B2AAB5E}" destId="{540766D3-D34F-433E-9947-4EF7F0691D02}" srcOrd="1" destOrd="0" presId="urn:microsoft.com/office/officeart/2005/8/layout/process1"/>
    <dgm:cxn modelId="{E1826751-0EBC-49D1-9D2E-0C6F382EAF7C}" type="presOf" srcId="{B9E31D98-9DF3-4A07-9B28-F2C8B5C9D4AA}" destId="{2CBC6DB2-AEA7-4FC4-8AC1-643540FD8332}" srcOrd="0" destOrd="0" presId="urn:microsoft.com/office/officeart/2005/8/layout/process1"/>
    <dgm:cxn modelId="{19B95E79-4590-48A0-9DC9-740F09FA802B}" type="presOf" srcId="{DF6586A4-3DF0-4419-A273-1AEE0AAE709C}" destId="{C5B2FE2E-8338-4AF0-B3A9-5683573E28AE}" srcOrd="1" destOrd="0" presId="urn:microsoft.com/office/officeart/2005/8/layout/process1"/>
    <dgm:cxn modelId="{4D39266E-B560-4224-975C-E3FA381DFA4D}" srcId="{86F61F39-D9E2-4B44-BA35-B46F452068D6}" destId="{39C1654B-0EB3-41FF-AFAE-7995104FA66B}" srcOrd="5" destOrd="0" parTransId="{418178DB-6CE4-44FB-ADE6-9A0E5670B0B8}" sibTransId="{956EEDDC-318A-42D4-97F7-584C84BD0994}"/>
    <dgm:cxn modelId="{F5DD5897-C14E-4E03-9D54-F94AE27817DF}" type="presOf" srcId="{86F61F39-D9E2-4B44-BA35-B46F452068D6}" destId="{892486C7-F7DA-4359-8C76-42BC61B753B1}" srcOrd="0" destOrd="0" presId="urn:microsoft.com/office/officeart/2005/8/layout/process1"/>
    <dgm:cxn modelId="{8FF2DCC0-2BF4-4355-AE8C-3DE4B17FA46B}" srcId="{86F61F39-D9E2-4B44-BA35-B46F452068D6}" destId="{FE82B117-AD78-4444-B947-26B86087E564}" srcOrd="2" destOrd="0" parTransId="{87E326EE-F76A-4284-B470-ED2399309FB3}" sibTransId="{E75FB6DC-40B1-43FC-9840-234BA801F60F}"/>
    <dgm:cxn modelId="{64835076-3451-41BB-A822-E80E94D60B5C}" type="presParOf" srcId="{892486C7-F7DA-4359-8C76-42BC61B753B1}" destId="{5C22DCAB-B873-4385-A5CE-B305D7949033}" srcOrd="0" destOrd="0" presId="urn:microsoft.com/office/officeart/2005/8/layout/process1"/>
    <dgm:cxn modelId="{6A65C7D1-3FA2-413D-9C46-993453A4B1B4}" type="presParOf" srcId="{892486C7-F7DA-4359-8C76-42BC61B753B1}" destId="{8EDC0DE5-7FD3-4418-9ED1-849C7C1691C7}" srcOrd="1" destOrd="0" presId="urn:microsoft.com/office/officeart/2005/8/layout/process1"/>
    <dgm:cxn modelId="{4E38418C-FDB7-4039-8946-EA4B0D6FDF91}" type="presParOf" srcId="{8EDC0DE5-7FD3-4418-9ED1-849C7C1691C7}" destId="{C5B2FE2E-8338-4AF0-B3A9-5683573E28AE}" srcOrd="0" destOrd="0" presId="urn:microsoft.com/office/officeart/2005/8/layout/process1"/>
    <dgm:cxn modelId="{54531A98-40EF-4E39-B621-915B770C2291}" type="presParOf" srcId="{892486C7-F7DA-4359-8C76-42BC61B753B1}" destId="{8C0EB0AE-1DAE-467D-AEDE-66DB2CD63936}" srcOrd="2" destOrd="0" presId="urn:microsoft.com/office/officeart/2005/8/layout/process1"/>
    <dgm:cxn modelId="{847C70BF-2D8C-4D8C-A1E1-966BC0640BF0}" type="presParOf" srcId="{892486C7-F7DA-4359-8C76-42BC61B753B1}" destId="{61D34638-95B6-479B-8A50-98274F299C87}" srcOrd="3" destOrd="0" presId="urn:microsoft.com/office/officeart/2005/8/layout/process1"/>
    <dgm:cxn modelId="{F5B91D4D-19F0-4C60-9E28-EC0C73DEA383}" type="presParOf" srcId="{61D34638-95B6-479B-8A50-98274F299C87}" destId="{540766D3-D34F-433E-9947-4EF7F0691D02}" srcOrd="0" destOrd="0" presId="urn:microsoft.com/office/officeart/2005/8/layout/process1"/>
    <dgm:cxn modelId="{2CC7ABB9-ACF4-42F3-91B2-DEE53FAF63D1}" type="presParOf" srcId="{892486C7-F7DA-4359-8C76-42BC61B753B1}" destId="{321ADFD6-D4A1-40A3-B5DF-6AAADB829EAA}" srcOrd="4" destOrd="0" presId="urn:microsoft.com/office/officeart/2005/8/layout/process1"/>
    <dgm:cxn modelId="{BE1E051D-CDA3-449E-B0A7-4C60295D60AD}" type="presParOf" srcId="{892486C7-F7DA-4359-8C76-42BC61B753B1}" destId="{F4D51245-1068-42AE-B9CD-6EE7AD74F83B}" srcOrd="5" destOrd="0" presId="urn:microsoft.com/office/officeart/2005/8/layout/process1"/>
    <dgm:cxn modelId="{3E196878-D77F-4D7A-8125-5D7DFE11A8FB}" type="presParOf" srcId="{F4D51245-1068-42AE-B9CD-6EE7AD74F83B}" destId="{83141F3A-D81A-4F25-9E12-31FBF15ED3BB}" srcOrd="0" destOrd="0" presId="urn:microsoft.com/office/officeart/2005/8/layout/process1"/>
    <dgm:cxn modelId="{FD7DA754-AFE4-4F5B-8D84-4FB67295CBB1}" type="presParOf" srcId="{892486C7-F7DA-4359-8C76-42BC61B753B1}" destId="{2CBC6DB2-AEA7-4FC4-8AC1-643540FD8332}" srcOrd="6" destOrd="0" presId="urn:microsoft.com/office/officeart/2005/8/layout/process1"/>
    <dgm:cxn modelId="{339940BE-23FC-4959-8258-6EF9EA4E92CF}" type="presParOf" srcId="{892486C7-F7DA-4359-8C76-42BC61B753B1}" destId="{BB231FA6-78A2-4207-A114-288442C1B8D0}" srcOrd="7" destOrd="0" presId="urn:microsoft.com/office/officeart/2005/8/layout/process1"/>
    <dgm:cxn modelId="{D085BEDA-1EF4-43B1-B1E3-BB4496511212}" type="presParOf" srcId="{BB231FA6-78A2-4207-A114-288442C1B8D0}" destId="{37A5D8AF-B48C-4CA7-963C-E43E37B5CE75}" srcOrd="0" destOrd="0" presId="urn:microsoft.com/office/officeart/2005/8/layout/process1"/>
    <dgm:cxn modelId="{5566DE8B-D7BE-4737-ABE1-7C1B3A75A827}" type="presParOf" srcId="{892486C7-F7DA-4359-8C76-42BC61B753B1}" destId="{30671B82-3F3D-45D2-9181-E4F0F9A5C5DD}" srcOrd="8" destOrd="0" presId="urn:microsoft.com/office/officeart/2005/8/layout/process1"/>
    <dgm:cxn modelId="{B01CC8F6-8314-46C4-9C04-D2DD526F31B0}" type="presParOf" srcId="{892486C7-F7DA-4359-8C76-42BC61B753B1}" destId="{62316C6F-E4AD-4B9D-B947-A6B0B155E7BA}" srcOrd="9" destOrd="0" presId="urn:microsoft.com/office/officeart/2005/8/layout/process1"/>
    <dgm:cxn modelId="{69126990-8F48-4B09-882D-B1ED84DA6929}" type="presParOf" srcId="{62316C6F-E4AD-4B9D-B947-A6B0B155E7BA}" destId="{67645E47-4AB6-4915-8310-F69AD7C81E86}" srcOrd="0" destOrd="0" presId="urn:microsoft.com/office/officeart/2005/8/layout/process1"/>
    <dgm:cxn modelId="{11C5BDD3-1739-4F5C-AF31-7ECAF79CB039}" type="presParOf" srcId="{892486C7-F7DA-4359-8C76-42BC61B753B1}" destId="{8A45BFAD-AC9E-48B2-9E4A-FE8345C4DAD3}" srcOrd="10" destOrd="0" presId="urn:microsoft.com/office/officeart/2005/8/layout/process1"/>
    <dgm:cxn modelId="{C675F82B-1C9A-4AE5-B656-D78530D81309}" type="presParOf" srcId="{892486C7-F7DA-4359-8C76-42BC61B753B1}" destId="{13981A96-19B3-4F6A-88CA-BF63AFB76ED4}" srcOrd="11" destOrd="0" presId="urn:microsoft.com/office/officeart/2005/8/layout/process1"/>
    <dgm:cxn modelId="{B5544D3F-F4B8-4CEA-B5BA-018793389660}" type="presParOf" srcId="{13981A96-19B3-4F6A-88CA-BF63AFB76ED4}" destId="{565AFF26-5496-40E2-8476-21E970E6B731}" srcOrd="0" destOrd="0" presId="urn:microsoft.com/office/officeart/2005/8/layout/process1"/>
    <dgm:cxn modelId="{4EC4FD55-D0D3-42DF-9023-1917C4A6CAEA}" type="presParOf" srcId="{892486C7-F7DA-4359-8C76-42BC61B753B1}" destId="{2AD2FDD9-972A-4DF3-9900-7F145C1FECA4}" srcOrd="1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22DCAB-B873-4385-A5CE-B305D7949033}">
      <dsp:nvSpPr>
        <dsp:cNvPr id="0" name=""/>
        <dsp:cNvSpPr/>
      </dsp:nvSpPr>
      <dsp:spPr>
        <a:xfrm>
          <a:off x="7784249" y="1018225"/>
          <a:ext cx="969359" cy="3068948"/>
        </a:xfrm>
        <a:prstGeom prst="roundRect">
          <a:avLst>
            <a:gd name="adj" fmla="val 10000"/>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kern="1200" dirty="0" smtClean="0">
              <a:cs typeface="AL-Mohanad Bold" pitchFamily="2" charset="-78"/>
            </a:rPr>
            <a:t>نظام الشركات الصادر عن وزارة التجارة والصناعة عام </a:t>
          </a:r>
          <a:r>
            <a:rPr lang="en-US" sz="1800" kern="1200" dirty="0" smtClean="0">
              <a:cs typeface="AL-Mohanad Bold" pitchFamily="2" charset="-78"/>
            </a:rPr>
            <a:t>1965</a:t>
          </a:r>
          <a:r>
            <a:rPr lang="ar-SA" sz="1800" kern="1200" dirty="0" smtClean="0">
              <a:cs typeface="AL-Mohanad Bold" pitchFamily="2" charset="-78"/>
            </a:rPr>
            <a:t>م</a:t>
          </a:r>
          <a:endParaRPr lang="en-US" sz="1800" kern="1200" dirty="0">
            <a:cs typeface="AL-Mohanad Bold" pitchFamily="2" charset="-78"/>
          </a:endParaRPr>
        </a:p>
      </dsp:txBody>
      <dsp:txXfrm>
        <a:off x="7812641" y="1046617"/>
        <a:ext cx="912575" cy="3012164"/>
      </dsp:txXfrm>
    </dsp:sp>
    <dsp:sp modelId="{8EDC0DE5-7FD3-4418-9ED1-849C7C1691C7}">
      <dsp:nvSpPr>
        <dsp:cNvPr id="0" name=""/>
        <dsp:cNvSpPr/>
      </dsp:nvSpPr>
      <dsp:spPr>
        <a:xfrm rot="10800000">
          <a:off x="7518512" y="2447086"/>
          <a:ext cx="180564" cy="211226"/>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ct val="35000"/>
            </a:spcAft>
          </a:pPr>
          <a:endParaRPr lang="en-US" sz="1400" kern="1200">
            <a:cs typeface="AL-Mohanad Bold" pitchFamily="2" charset="-78"/>
          </a:endParaRPr>
        </a:p>
      </dsp:txBody>
      <dsp:txXfrm rot="10800000">
        <a:off x="7572681" y="2489331"/>
        <a:ext cx="126395" cy="126736"/>
      </dsp:txXfrm>
    </dsp:sp>
    <dsp:sp modelId="{8C0EB0AE-1DAE-467D-AEDE-66DB2CD63936}">
      <dsp:nvSpPr>
        <dsp:cNvPr id="0" name=""/>
        <dsp:cNvSpPr/>
      </dsp:nvSpPr>
      <dsp:spPr>
        <a:xfrm>
          <a:off x="6526565" y="1018225"/>
          <a:ext cx="916995" cy="3068948"/>
        </a:xfrm>
        <a:prstGeom prst="roundRect">
          <a:avLst>
            <a:gd name="adj" fmla="val 10000"/>
          </a:avLst>
        </a:prstGeom>
        <a:solidFill>
          <a:schemeClr val="accent1">
            <a:shade val="50000"/>
            <a:hueOff val="103268"/>
            <a:satOff val="-2160"/>
            <a:lumOff val="120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ar-SA" sz="1600" kern="1200" dirty="0" smtClean="0">
              <a:cs typeface="AL-Mohanad Bold" pitchFamily="2" charset="-78"/>
            </a:rPr>
            <a:t>وجود حاجة عالمية إلى فرض مبادئ </a:t>
          </a:r>
          <a:r>
            <a:rPr lang="ar-SA" sz="1600" kern="1200" dirty="0" err="1" smtClean="0">
              <a:cs typeface="AL-Mohanad Bold" pitchFamily="2" charset="-78"/>
            </a:rPr>
            <a:t>حوكمة</a:t>
          </a:r>
          <a:r>
            <a:rPr lang="ar-SA" sz="1600" kern="1200" dirty="0" smtClean="0">
              <a:cs typeface="AL-Mohanad Bold" pitchFamily="2" charset="-78"/>
            </a:rPr>
            <a:t> الشركات</a:t>
          </a:r>
          <a:endParaRPr lang="en-US" sz="1600" kern="1200" dirty="0">
            <a:cs typeface="AL-Mohanad Bold" pitchFamily="2" charset="-78"/>
          </a:endParaRPr>
        </a:p>
      </dsp:txBody>
      <dsp:txXfrm>
        <a:off x="6553423" y="1045083"/>
        <a:ext cx="863279" cy="3015232"/>
      </dsp:txXfrm>
    </dsp:sp>
    <dsp:sp modelId="{61D34638-95B6-479B-8A50-98274F299C87}">
      <dsp:nvSpPr>
        <dsp:cNvPr id="0" name=""/>
        <dsp:cNvSpPr/>
      </dsp:nvSpPr>
      <dsp:spPr>
        <a:xfrm rot="10800000">
          <a:off x="6260828" y="2447086"/>
          <a:ext cx="180564" cy="211226"/>
        </a:xfrm>
        <a:prstGeom prst="rightArrow">
          <a:avLst>
            <a:gd name="adj1" fmla="val 60000"/>
            <a:gd name="adj2" fmla="val 50000"/>
          </a:avLst>
        </a:prstGeom>
        <a:solidFill>
          <a:schemeClr val="accent1">
            <a:shade val="90000"/>
            <a:hueOff val="125037"/>
            <a:satOff val="-2309"/>
            <a:lumOff val="1070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ct val="35000"/>
            </a:spcAft>
          </a:pPr>
          <a:endParaRPr lang="en-US" sz="1400" kern="1200">
            <a:cs typeface="AL-Mohanad Bold" pitchFamily="2" charset="-78"/>
          </a:endParaRPr>
        </a:p>
      </dsp:txBody>
      <dsp:txXfrm rot="10800000">
        <a:off x="6314997" y="2489331"/>
        <a:ext cx="126395" cy="126736"/>
      </dsp:txXfrm>
    </dsp:sp>
    <dsp:sp modelId="{321ADFD6-D4A1-40A3-B5DF-6AAADB829EAA}">
      <dsp:nvSpPr>
        <dsp:cNvPr id="0" name=""/>
        <dsp:cNvSpPr/>
      </dsp:nvSpPr>
      <dsp:spPr>
        <a:xfrm>
          <a:off x="5174391" y="1018225"/>
          <a:ext cx="1011485" cy="3068948"/>
        </a:xfrm>
        <a:prstGeom prst="roundRect">
          <a:avLst>
            <a:gd name="adj" fmla="val 10000"/>
          </a:avLst>
        </a:prstGeom>
        <a:solidFill>
          <a:schemeClr val="accent1">
            <a:shade val="50000"/>
            <a:hueOff val="206536"/>
            <a:satOff val="-4320"/>
            <a:lumOff val="240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ar-SA" sz="1600" b="0" kern="1200" dirty="0" smtClean="0">
              <a:solidFill>
                <a:schemeClr val="bg1"/>
              </a:solidFill>
              <a:cs typeface="AL-Mohanad Bold" pitchFamily="2" charset="-78"/>
            </a:rPr>
            <a:t>صدور نظام السوق المالية عام </a:t>
          </a:r>
          <a:r>
            <a:rPr lang="en-US" sz="1600" b="0" kern="1200" dirty="0" smtClean="0">
              <a:solidFill>
                <a:schemeClr val="bg1"/>
              </a:solidFill>
              <a:cs typeface="AL-Mohanad Bold" pitchFamily="2" charset="-78"/>
            </a:rPr>
            <a:t>2003</a:t>
          </a:r>
          <a:r>
            <a:rPr lang="ar-SA" sz="1600" b="0" kern="1200" dirty="0" smtClean="0">
              <a:solidFill>
                <a:schemeClr val="bg1"/>
              </a:solidFill>
              <a:cs typeface="AL-Mohanad Bold" pitchFamily="2" charset="-78"/>
            </a:rPr>
            <a:t>م</a:t>
          </a:r>
          <a:endParaRPr lang="en-US" sz="1600" b="0" kern="1200" dirty="0">
            <a:solidFill>
              <a:schemeClr val="bg1"/>
            </a:solidFill>
            <a:cs typeface="AL-Mohanad Bold" pitchFamily="2" charset="-78"/>
          </a:endParaRPr>
        </a:p>
      </dsp:txBody>
      <dsp:txXfrm>
        <a:off x="5204016" y="1047850"/>
        <a:ext cx="952235" cy="3009698"/>
      </dsp:txXfrm>
    </dsp:sp>
    <dsp:sp modelId="{F4D51245-1068-42AE-B9CD-6EE7AD74F83B}">
      <dsp:nvSpPr>
        <dsp:cNvPr id="0" name=""/>
        <dsp:cNvSpPr/>
      </dsp:nvSpPr>
      <dsp:spPr>
        <a:xfrm rot="10800000">
          <a:off x="4908655" y="2447086"/>
          <a:ext cx="180564" cy="211226"/>
        </a:xfrm>
        <a:prstGeom prst="rightArrow">
          <a:avLst>
            <a:gd name="adj1" fmla="val 60000"/>
            <a:gd name="adj2" fmla="val 50000"/>
          </a:avLst>
        </a:prstGeom>
        <a:solidFill>
          <a:schemeClr val="accent1">
            <a:shade val="90000"/>
            <a:hueOff val="250074"/>
            <a:satOff val="-4618"/>
            <a:lumOff val="2141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ct val="35000"/>
            </a:spcAft>
          </a:pPr>
          <a:endParaRPr lang="en-US" sz="1400" kern="1200">
            <a:cs typeface="AL-Mohanad Bold" pitchFamily="2" charset="-78"/>
          </a:endParaRPr>
        </a:p>
      </dsp:txBody>
      <dsp:txXfrm rot="10800000">
        <a:off x="4962824" y="2489331"/>
        <a:ext cx="126395" cy="126736"/>
      </dsp:txXfrm>
    </dsp:sp>
    <dsp:sp modelId="{2CBC6DB2-AEA7-4FC4-8AC1-643540FD8332}">
      <dsp:nvSpPr>
        <dsp:cNvPr id="0" name=""/>
        <dsp:cNvSpPr/>
      </dsp:nvSpPr>
      <dsp:spPr>
        <a:xfrm>
          <a:off x="3769317" y="1018225"/>
          <a:ext cx="1064386" cy="3068948"/>
        </a:xfrm>
        <a:prstGeom prst="roundRect">
          <a:avLst>
            <a:gd name="adj" fmla="val 10000"/>
          </a:avLst>
        </a:prstGeom>
        <a:solidFill>
          <a:schemeClr val="accent1">
            <a:shade val="50000"/>
            <a:hueOff val="309803"/>
            <a:satOff val="-6480"/>
            <a:lumOff val="3605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ar-SA" sz="1600" kern="1200" dirty="0" smtClean="0">
              <a:cs typeface="AL-Mohanad Bold" pitchFamily="2" charset="-78"/>
            </a:rPr>
            <a:t>إقرار لائحة </a:t>
          </a:r>
        </a:p>
        <a:p>
          <a:pPr lvl="0" algn="ctr" defTabSz="711200" rtl="1">
            <a:lnSpc>
              <a:spcPct val="90000"/>
            </a:lnSpc>
            <a:spcBef>
              <a:spcPct val="0"/>
            </a:spcBef>
            <a:spcAft>
              <a:spcPct val="35000"/>
            </a:spcAft>
          </a:pPr>
          <a:r>
            <a:rPr lang="ar-SA" sz="1600" kern="1200" dirty="0" smtClean="0">
              <a:cs typeface="AL-Mohanad Bold" pitchFamily="2" charset="-78"/>
            </a:rPr>
            <a:t>حوكمة الشركات الصادرة عن هيئة السوق المالية عام </a:t>
          </a:r>
          <a:r>
            <a:rPr lang="en-US" sz="1600" kern="1200" dirty="0" smtClean="0">
              <a:cs typeface="AL-Mohanad Bold" pitchFamily="2" charset="-78"/>
            </a:rPr>
            <a:t>2006</a:t>
          </a:r>
          <a:r>
            <a:rPr lang="ar-SA" sz="1600" kern="1200" dirty="0" smtClean="0">
              <a:cs typeface="AL-Mohanad Bold" pitchFamily="2" charset="-78"/>
            </a:rPr>
            <a:t>م</a:t>
          </a:r>
        </a:p>
      </dsp:txBody>
      <dsp:txXfrm>
        <a:off x="3800492" y="1049400"/>
        <a:ext cx="1002036" cy="3006598"/>
      </dsp:txXfrm>
    </dsp:sp>
    <dsp:sp modelId="{BB231FA6-78A2-4207-A114-288442C1B8D0}">
      <dsp:nvSpPr>
        <dsp:cNvPr id="0" name=""/>
        <dsp:cNvSpPr/>
      </dsp:nvSpPr>
      <dsp:spPr>
        <a:xfrm rot="10800000">
          <a:off x="3503581" y="2447086"/>
          <a:ext cx="180564" cy="211226"/>
        </a:xfrm>
        <a:prstGeom prst="rightArrow">
          <a:avLst>
            <a:gd name="adj1" fmla="val 60000"/>
            <a:gd name="adj2" fmla="val 50000"/>
          </a:avLst>
        </a:prstGeom>
        <a:solidFill>
          <a:schemeClr val="accent1">
            <a:shade val="90000"/>
            <a:hueOff val="375112"/>
            <a:satOff val="-6927"/>
            <a:lumOff val="3212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ct val="35000"/>
            </a:spcAft>
          </a:pPr>
          <a:endParaRPr lang="en-US" sz="1400" kern="1200">
            <a:cs typeface="AL-Mohanad Bold" pitchFamily="2" charset="-78"/>
          </a:endParaRPr>
        </a:p>
      </dsp:txBody>
      <dsp:txXfrm rot="10800000">
        <a:off x="3557750" y="2489331"/>
        <a:ext cx="126395" cy="126736"/>
      </dsp:txXfrm>
    </dsp:sp>
    <dsp:sp modelId="{30671B82-3F3D-45D2-9181-E4F0F9A5C5DD}">
      <dsp:nvSpPr>
        <dsp:cNvPr id="0" name=""/>
        <dsp:cNvSpPr/>
      </dsp:nvSpPr>
      <dsp:spPr>
        <a:xfrm>
          <a:off x="2394207" y="1018225"/>
          <a:ext cx="1034422" cy="3068948"/>
        </a:xfrm>
        <a:prstGeom prst="roundRect">
          <a:avLst>
            <a:gd name="adj" fmla="val 10000"/>
          </a:avLst>
        </a:prstGeom>
        <a:solidFill>
          <a:schemeClr val="accent1">
            <a:shade val="50000"/>
            <a:hueOff val="309803"/>
            <a:satOff val="-6480"/>
            <a:lumOff val="3605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kern="1200" dirty="0" smtClean="0">
              <a:cs typeface="AL-Mohanad Bold" pitchFamily="2" charset="-78"/>
            </a:rPr>
            <a:t>الإلزام التدريجي لمواد لائحة حوكمة الشركات إضافة إلى التركيز على توعية الشركات </a:t>
          </a:r>
          <a:endParaRPr lang="en-US" sz="1800" kern="1200" dirty="0">
            <a:cs typeface="AL-Mohanad Bold" pitchFamily="2" charset="-78"/>
          </a:endParaRPr>
        </a:p>
      </dsp:txBody>
      <dsp:txXfrm>
        <a:off x="2424504" y="1048522"/>
        <a:ext cx="973828" cy="3008354"/>
      </dsp:txXfrm>
    </dsp:sp>
    <dsp:sp modelId="{62316C6F-E4AD-4B9D-B947-A6B0B155E7BA}">
      <dsp:nvSpPr>
        <dsp:cNvPr id="0" name=""/>
        <dsp:cNvSpPr/>
      </dsp:nvSpPr>
      <dsp:spPr>
        <a:xfrm rot="10800000">
          <a:off x="2128470" y="2447086"/>
          <a:ext cx="180564" cy="211226"/>
        </a:xfrm>
        <a:prstGeom prst="rightArrow">
          <a:avLst>
            <a:gd name="adj1" fmla="val 60000"/>
            <a:gd name="adj2" fmla="val 50000"/>
          </a:avLst>
        </a:prstGeom>
        <a:solidFill>
          <a:schemeClr val="accent1">
            <a:shade val="90000"/>
            <a:hueOff val="250074"/>
            <a:satOff val="-4618"/>
            <a:lumOff val="2141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ct val="35000"/>
            </a:spcAft>
          </a:pPr>
          <a:endParaRPr lang="en-US" sz="1400" kern="1200">
            <a:cs typeface="AL-Mohanad Bold" pitchFamily="2" charset="-78"/>
          </a:endParaRPr>
        </a:p>
      </dsp:txBody>
      <dsp:txXfrm rot="10800000">
        <a:off x="2182639" y="2489331"/>
        <a:ext cx="126395" cy="126736"/>
      </dsp:txXfrm>
    </dsp:sp>
    <dsp:sp modelId="{8A45BFAD-AC9E-48B2-9E4A-FE8345C4DAD3}">
      <dsp:nvSpPr>
        <dsp:cNvPr id="0" name=""/>
        <dsp:cNvSpPr/>
      </dsp:nvSpPr>
      <dsp:spPr>
        <a:xfrm>
          <a:off x="1201799" y="1018225"/>
          <a:ext cx="851720" cy="3068948"/>
        </a:xfrm>
        <a:prstGeom prst="roundRect">
          <a:avLst>
            <a:gd name="adj" fmla="val 10000"/>
          </a:avLst>
        </a:prstGeom>
        <a:solidFill>
          <a:schemeClr val="accent1">
            <a:shade val="50000"/>
            <a:hueOff val="206536"/>
            <a:satOff val="-4320"/>
            <a:lumOff val="240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ar-SA" sz="1600" kern="1200" dirty="0" smtClean="0">
              <a:cs typeface="AL-Mohanad Bold" pitchFamily="2" charset="-78"/>
            </a:rPr>
            <a:t>مخالفة الشركات في حالة عدم الالتزام</a:t>
          </a:r>
          <a:endParaRPr lang="en-US" sz="1600" kern="1200" dirty="0">
            <a:cs typeface="AL-Mohanad Bold" pitchFamily="2" charset="-78"/>
          </a:endParaRPr>
        </a:p>
      </dsp:txBody>
      <dsp:txXfrm>
        <a:off x="1226745" y="1043171"/>
        <a:ext cx="801828" cy="3019056"/>
      </dsp:txXfrm>
    </dsp:sp>
    <dsp:sp modelId="{13981A96-19B3-4F6A-88CA-BF63AFB76ED4}">
      <dsp:nvSpPr>
        <dsp:cNvPr id="0" name=""/>
        <dsp:cNvSpPr/>
      </dsp:nvSpPr>
      <dsp:spPr>
        <a:xfrm rot="10800000">
          <a:off x="936062" y="2447086"/>
          <a:ext cx="180564" cy="211226"/>
        </a:xfrm>
        <a:prstGeom prst="rightArrow">
          <a:avLst>
            <a:gd name="adj1" fmla="val 60000"/>
            <a:gd name="adj2" fmla="val 50000"/>
          </a:avLst>
        </a:prstGeom>
        <a:solidFill>
          <a:schemeClr val="accent1">
            <a:shade val="90000"/>
            <a:hueOff val="125037"/>
            <a:satOff val="-2309"/>
            <a:lumOff val="1070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ct val="35000"/>
            </a:spcAft>
          </a:pPr>
          <a:endParaRPr lang="en-US" sz="1400" kern="1200">
            <a:cs typeface="AL-Mohanad Bold" pitchFamily="2" charset="-78"/>
          </a:endParaRPr>
        </a:p>
      </dsp:txBody>
      <dsp:txXfrm rot="10800000">
        <a:off x="990231" y="2489331"/>
        <a:ext cx="126395" cy="126736"/>
      </dsp:txXfrm>
    </dsp:sp>
    <dsp:sp modelId="{2AD2FDD9-972A-4DF3-9900-7F145C1FECA4}">
      <dsp:nvSpPr>
        <dsp:cNvPr id="0" name=""/>
        <dsp:cNvSpPr/>
      </dsp:nvSpPr>
      <dsp:spPr>
        <a:xfrm>
          <a:off x="9391" y="1018225"/>
          <a:ext cx="851720" cy="3068948"/>
        </a:xfrm>
        <a:prstGeom prst="roundRect">
          <a:avLst>
            <a:gd name="adj" fmla="val 10000"/>
          </a:avLst>
        </a:prstGeom>
        <a:solidFill>
          <a:schemeClr val="accent1">
            <a:shade val="50000"/>
            <a:hueOff val="103268"/>
            <a:satOff val="-2160"/>
            <a:lumOff val="120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ar-SA" sz="1600" kern="1200" dirty="0" smtClean="0">
              <a:cs typeface="AL-Mohanad Bold" pitchFamily="2" charset="-78"/>
            </a:rPr>
            <a:t>مراجعة اللوائح والأنظمة  ومتابعة أفضل الممارسات العالمية </a:t>
          </a:r>
          <a:endParaRPr lang="en-US" sz="1600" kern="1200" dirty="0">
            <a:cs typeface="AL-Mohanad Bold" pitchFamily="2" charset="-78"/>
          </a:endParaRPr>
        </a:p>
      </dsp:txBody>
      <dsp:txXfrm>
        <a:off x="34337" y="1043171"/>
        <a:ext cx="801828" cy="301905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87847CB1-8B27-4F64-8DDD-7F9DEA183746}" type="datetimeFigureOut">
              <a:rPr lang="en-US" smtClean="0"/>
              <a:t>1/30/2013</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64BEB632-F9DA-4142-8DE6-4C78F3728BE9}" type="slidenum">
              <a:rPr lang="en-US" smtClean="0"/>
              <a:t>‹#›</a:t>
            </a:fld>
            <a:endParaRPr lang="en-US"/>
          </a:p>
        </p:txBody>
      </p:sp>
    </p:spTree>
    <p:extLst>
      <p:ext uri="{BB962C8B-B14F-4D97-AF65-F5344CB8AC3E}">
        <p14:creationId xmlns:p14="http://schemas.microsoft.com/office/powerpoint/2010/main" val="2248431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BEB632-F9DA-4142-8DE6-4C78F3728BE9}" type="slidenum">
              <a:rPr lang="en-US" smtClean="0"/>
              <a:t>17</a:t>
            </a:fld>
            <a:endParaRPr lang="en-US"/>
          </a:p>
        </p:txBody>
      </p:sp>
    </p:spTree>
    <p:extLst>
      <p:ext uri="{BB962C8B-B14F-4D97-AF65-F5344CB8AC3E}">
        <p14:creationId xmlns:p14="http://schemas.microsoft.com/office/powerpoint/2010/main" val="4085180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A6F1C1-1555-4B86-82E7-7B93981D36CA}" type="datetimeFigureOut">
              <a:rPr lang="en-US" smtClean="0"/>
              <a:t>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F4CA8-B406-4347-B0E6-91DBC1FA4D14}" type="slidenum">
              <a:rPr lang="en-US" smtClean="0"/>
              <a:t>‹#›</a:t>
            </a:fld>
            <a:endParaRPr lang="en-US"/>
          </a:p>
        </p:txBody>
      </p:sp>
    </p:spTree>
    <p:extLst>
      <p:ext uri="{BB962C8B-B14F-4D97-AF65-F5344CB8AC3E}">
        <p14:creationId xmlns:p14="http://schemas.microsoft.com/office/powerpoint/2010/main" val="3300036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A6F1C1-1555-4B86-82E7-7B93981D36CA}" type="datetimeFigureOut">
              <a:rPr lang="en-US" smtClean="0"/>
              <a:t>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F4CA8-B406-4347-B0E6-91DBC1FA4D14}" type="slidenum">
              <a:rPr lang="en-US" smtClean="0"/>
              <a:t>‹#›</a:t>
            </a:fld>
            <a:endParaRPr lang="en-US"/>
          </a:p>
        </p:txBody>
      </p:sp>
    </p:spTree>
    <p:extLst>
      <p:ext uri="{BB962C8B-B14F-4D97-AF65-F5344CB8AC3E}">
        <p14:creationId xmlns:p14="http://schemas.microsoft.com/office/powerpoint/2010/main" val="2533242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A6F1C1-1555-4B86-82E7-7B93981D36CA}" type="datetimeFigureOut">
              <a:rPr lang="en-US" smtClean="0"/>
              <a:t>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F4CA8-B406-4347-B0E6-91DBC1FA4D14}" type="slidenum">
              <a:rPr lang="en-US" smtClean="0"/>
              <a:t>‹#›</a:t>
            </a:fld>
            <a:endParaRPr lang="en-US"/>
          </a:p>
        </p:txBody>
      </p:sp>
    </p:spTree>
    <p:extLst>
      <p:ext uri="{BB962C8B-B14F-4D97-AF65-F5344CB8AC3E}">
        <p14:creationId xmlns:p14="http://schemas.microsoft.com/office/powerpoint/2010/main" val="3754610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873375"/>
            <a:ext cx="7772400" cy="7842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457200" y="3962400"/>
            <a:ext cx="7772400" cy="1066800"/>
          </a:xfr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23EECBE1-D15A-4580-AD9D-1214760BBD67}" type="datetime1">
              <a:rPr lang="en-US" smtClean="0">
                <a:solidFill>
                  <a:prstClr val="black">
                    <a:lumMod val="75000"/>
                    <a:lumOff val="25000"/>
                  </a:prstClr>
                </a:solidFill>
              </a:rPr>
              <a:pPr/>
              <a:t>1/30/2013</a:t>
            </a:fld>
            <a:endParaRPr lang="en-US" dirty="0">
              <a:solidFill>
                <a:prstClr val="black">
                  <a:lumMod val="75000"/>
                  <a:lumOff val="25000"/>
                </a:prstClr>
              </a:solidFill>
            </a:endParaRPr>
          </a:p>
        </p:txBody>
      </p:sp>
    </p:spTree>
    <p:extLst>
      <p:ext uri="{BB962C8B-B14F-4D97-AF65-F5344CB8AC3E}">
        <p14:creationId xmlns:p14="http://schemas.microsoft.com/office/powerpoint/2010/main" val="1645719207"/>
      </p:ext>
    </p:extLst>
  </p:cSld>
  <p:clrMapOvr>
    <a:masterClrMapping/>
  </p:clrMapOvr>
  <p:transition>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endParaRPr lang="en-US" dirty="0"/>
          </a:p>
        </p:txBody>
      </p:sp>
      <p:sp>
        <p:nvSpPr>
          <p:cNvPr id="4" name="Date Placeholder 3"/>
          <p:cNvSpPr>
            <a:spLocks noGrp="1"/>
          </p:cNvSpPr>
          <p:nvPr>
            <p:ph type="dt" sz="half" idx="10"/>
          </p:nvPr>
        </p:nvSpPr>
        <p:spPr/>
        <p:txBody>
          <a:bodyPr/>
          <a:lstStyle>
            <a:lvl1pPr>
              <a:defRPr/>
            </a:lvl1pPr>
          </a:lstStyle>
          <a:p>
            <a:fld id="{14C6FC9F-1E49-41AA-A227-400C9D7C6675}" type="datetime1">
              <a:rPr lang="en-US" smtClean="0">
                <a:solidFill>
                  <a:prstClr val="black">
                    <a:lumMod val="75000"/>
                    <a:lumOff val="25000"/>
                  </a:prstClr>
                </a:solidFill>
              </a:rPr>
              <a:pPr/>
              <a:t>1/30/2013</a:t>
            </a:fld>
            <a:endParaRPr lang="en-US" dirty="0">
              <a:solidFill>
                <a:prstClr val="black">
                  <a:lumMod val="75000"/>
                  <a:lumOff val="25000"/>
                </a:prstClr>
              </a:solidFill>
            </a:endParaRPr>
          </a:p>
        </p:txBody>
      </p:sp>
    </p:spTree>
    <p:extLst>
      <p:ext uri="{BB962C8B-B14F-4D97-AF65-F5344CB8AC3E}">
        <p14:creationId xmlns:p14="http://schemas.microsoft.com/office/powerpoint/2010/main" val="3444004251"/>
      </p:ext>
    </p:extLst>
  </p:cSld>
  <p:clrMapOvr>
    <a:masterClrMapping/>
  </p:clrMapOvr>
  <p:transition>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73593"/>
            <a:ext cx="4038600" cy="4041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743938" y="1673593"/>
            <a:ext cx="4038600" cy="4041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Date Placeholder 3"/>
          <p:cNvSpPr>
            <a:spLocks noGrp="1"/>
          </p:cNvSpPr>
          <p:nvPr>
            <p:ph type="dt" sz="half" idx="10"/>
          </p:nvPr>
        </p:nvSpPr>
        <p:spPr/>
        <p:txBody>
          <a:bodyPr/>
          <a:lstStyle>
            <a:lvl1pPr>
              <a:defRPr/>
            </a:lvl1pPr>
          </a:lstStyle>
          <a:p>
            <a:fld id="{5A3228BC-68FB-4B1D-89F7-E0B6C619E0B3}" type="datetime1">
              <a:rPr lang="en-US" smtClean="0">
                <a:solidFill>
                  <a:prstClr val="black">
                    <a:lumMod val="75000"/>
                    <a:lumOff val="25000"/>
                  </a:prstClr>
                </a:solidFill>
              </a:rPr>
              <a:pPr/>
              <a:t>1/30/2013</a:t>
            </a:fld>
            <a:endParaRPr lang="en-US" dirty="0">
              <a:solidFill>
                <a:prstClr val="black">
                  <a:lumMod val="75000"/>
                  <a:lumOff val="25000"/>
                </a:prstClr>
              </a:solidFill>
            </a:endParaRPr>
          </a:p>
        </p:txBody>
      </p:sp>
    </p:spTree>
    <p:extLst>
      <p:ext uri="{BB962C8B-B14F-4D97-AF65-F5344CB8AC3E}">
        <p14:creationId xmlns:p14="http://schemas.microsoft.com/office/powerpoint/2010/main" val="3930244990"/>
      </p:ext>
    </p:extLst>
  </p:cSld>
  <p:clrMapOvr>
    <a:masterClrMapping/>
  </p:clrMapOvr>
  <p:transition>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50B6695D-0D57-4364-9E9B-D1990E0601AF}" type="datetime1">
              <a:rPr lang="en-US" smtClean="0">
                <a:solidFill>
                  <a:prstClr val="black">
                    <a:lumMod val="75000"/>
                    <a:lumOff val="25000"/>
                  </a:prstClr>
                </a:solidFill>
              </a:rPr>
              <a:pPr/>
              <a:t>1/30/2013</a:t>
            </a:fld>
            <a:endParaRPr lang="en-US" dirty="0">
              <a:solidFill>
                <a:prstClr val="black">
                  <a:lumMod val="75000"/>
                  <a:lumOff val="25000"/>
                </a:prstClr>
              </a:solidFill>
            </a:endParaRPr>
          </a:p>
        </p:txBody>
      </p:sp>
    </p:spTree>
    <p:extLst>
      <p:ext uri="{BB962C8B-B14F-4D97-AF65-F5344CB8AC3E}">
        <p14:creationId xmlns:p14="http://schemas.microsoft.com/office/powerpoint/2010/main" val="66024635"/>
      </p:ext>
    </p:extLst>
  </p:cSld>
  <p:clrMapOvr>
    <a:masterClrMapping/>
  </p:clrMapOvr>
  <p:transition>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29496A7-2516-4E10-A9B5-3B103317BE04}" type="datetime1">
              <a:rPr lang="en-US" smtClean="0">
                <a:solidFill>
                  <a:prstClr val="black">
                    <a:lumMod val="75000"/>
                    <a:lumOff val="25000"/>
                  </a:prstClr>
                </a:solidFill>
              </a:rPr>
              <a:pPr/>
              <a:t>1/30/2013</a:t>
            </a:fld>
            <a:endParaRPr lang="en-US" dirty="0">
              <a:solidFill>
                <a:prstClr val="black">
                  <a:lumMod val="75000"/>
                  <a:lumOff val="25000"/>
                </a:prstClr>
              </a:solidFill>
            </a:endParaRPr>
          </a:p>
        </p:txBody>
      </p:sp>
    </p:spTree>
    <p:extLst>
      <p:ext uri="{BB962C8B-B14F-4D97-AF65-F5344CB8AC3E}">
        <p14:creationId xmlns:p14="http://schemas.microsoft.com/office/powerpoint/2010/main" val="3947520367"/>
      </p:ext>
    </p:extLst>
  </p:cSld>
  <p:clrMapOvr>
    <a:masterClrMapping/>
  </p:clrMapOvr>
  <p:transition>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Content Placeholder 3"/>
          <p:cNvSpPr>
            <a:spLocks noGrp="1"/>
          </p:cNvSpPr>
          <p:nvPr>
            <p:ph sz="half" idx="2"/>
          </p:nvPr>
        </p:nvSpPr>
        <p:spPr>
          <a:xfrm>
            <a:off x="4743938" y="1673593"/>
            <a:ext cx="4038600" cy="4041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3" name="Date Placeholder 3"/>
          <p:cNvSpPr>
            <a:spLocks noGrp="1"/>
          </p:cNvSpPr>
          <p:nvPr>
            <p:ph type="dt" sz="half" idx="10"/>
          </p:nvPr>
        </p:nvSpPr>
        <p:spPr/>
        <p:txBody>
          <a:bodyPr/>
          <a:lstStyle>
            <a:lvl1pPr>
              <a:defRPr/>
            </a:lvl1pPr>
          </a:lstStyle>
          <a:p>
            <a:fld id="{CDF45D83-A671-46E5-BD94-C2DBA5CDC90D}" type="datetime1">
              <a:rPr lang="en-US" smtClean="0">
                <a:solidFill>
                  <a:prstClr val="black">
                    <a:lumMod val="75000"/>
                    <a:lumOff val="25000"/>
                  </a:prstClr>
                </a:solidFill>
              </a:rPr>
              <a:pPr/>
              <a:t>1/30/2013</a:t>
            </a:fld>
            <a:endParaRPr lang="en-US" dirty="0">
              <a:solidFill>
                <a:prstClr val="black">
                  <a:lumMod val="75000"/>
                  <a:lumOff val="25000"/>
                </a:prstClr>
              </a:solidFill>
            </a:endParaRPr>
          </a:p>
        </p:txBody>
      </p:sp>
    </p:spTree>
    <p:extLst>
      <p:ext uri="{BB962C8B-B14F-4D97-AF65-F5344CB8AC3E}">
        <p14:creationId xmlns:p14="http://schemas.microsoft.com/office/powerpoint/2010/main" val="2065061795"/>
      </p:ext>
    </p:extLst>
  </p:cSld>
  <p:clrMapOvr>
    <a:masterClrMapping/>
  </p:clrMapOvr>
  <p:transition>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A6F1C1-1555-4B86-82E7-7B93981D36CA}" type="datetimeFigureOut">
              <a:rPr lang="en-US" smtClean="0"/>
              <a:t>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F4CA8-B406-4347-B0E6-91DBC1FA4D14}" type="slidenum">
              <a:rPr lang="en-US" smtClean="0"/>
              <a:t>‹#›</a:t>
            </a:fld>
            <a:endParaRPr lang="en-US"/>
          </a:p>
        </p:txBody>
      </p:sp>
    </p:spTree>
    <p:extLst>
      <p:ext uri="{BB962C8B-B14F-4D97-AF65-F5344CB8AC3E}">
        <p14:creationId xmlns:p14="http://schemas.microsoft.com/office/powerpoint/2010/main" val="268909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A6F1C1-1555-4B86-82E7-7B93981D36CA}" type="datetimeFigureOut">
              <a:rPr lang="en-US" smtClean="0"/>
              <a:t>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F4CA8-B406-4347-B0E6-91DBC1FA4D14}" type="slidenum">
              <a:rPr lang="en-US" smtClean="0"/>
              <a:t>‹#›</a:t>
            </a:fld>
            <a:endParaRPr lang="en-US"/>
          </a:p>
        </p:txBody>
      </p:sp>
    </p:spTree>
    <p:extLst>
      <p:ext uri="{BB962C8B-B14F-4D97-AF65-F5344CB8AC3E}">
        <p14:creationId xmlns:p14="http://schemas.microsoft.com/office/powerpoint/2010/main" val="3308453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A6F1C1-1555-4B86-82E7-7B93981D36CA}" type="datetimeFigureOut">
              <a:rPr lang="en-US" smtClean="0"/>
              <a:t>1/30/2013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2F4CA8-B406-4347-B0E6-91DBC1FA4D14}" type="slidenum">
              <a:rPr lang="en-US" smtClean="0"/>
              <a:t>‹#›</a:t>
            </a:fld>
            <a:endParaRPr lang="en-US"/>
          </a:p>
        </p:txBody>
      </p:sp>
    </p:spTree>
    <p:extLst>
      <p:ext uri="{BB962C8B-B14F-4D97-AF65-F5344CB8AC3E}">
        <p14:creationId xmlns:p14="http://schemas.microsoft.com/office/powerpoint/2010/main" val="3094604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A6F1C1-1555-4B86-82E7-7B93981D36CA}" type="datetimeFigureOut">
              <a:rPr lang="en-US" smtClean="0"/>
              <a:t>1/30/2013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2F4CA8-B406-4347-B0E6-91DBC1FA4D14}" type="slidenum">
              <a:rPr lang="en-US" smtClean="0"/>
              <a:t>‹#›</a:t>
            </a:fld>
            <a:endParaRPr lang="en-US"/>
          </a:p>
        </p:txBody>
      </p:sp>
    </p:spTree>
    <p:extLst>
      <p:ext uri="{BB962C8B-B14F-4D97-AF65-F5344CB8AC3E}">
        <p14:creationId xmlns:p14="http://schemas.microsoft.com/office/powerpoint/2010/main" val="1862621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A6F1C1-1555-4B86-82E7-7B93981D36CA}" type="datetimeFigureOut">
              <a:rPr lang="en-US" smtClean="0"/>
              <a:t>1/30/2013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2F4CA8-B406-4347-B0E6-91DBC1FA4D14}" type="slidenum">
              <a:rPr lang="en-US" smtClean="0"/>
              <a:t>‹#›</a:t>
            </a:fld>
            <a:endParaRPr lang="en-US"/>
          </a:p>
        </p:txBody>
      </p:sp>
    </p:spTree>
    <p:extLst>
      <p:ext uri="{BB962C8B-B14F-4D97-AF65-F5344CB8AC3E}">
        <p14:creationId xmlns:p14="http://schemas.microsoft.com/office/powerpoint/2010/main" val="2944415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A6F1C1-1555-4B86-82E7-7B93981D36CA}" type="datetimeFigureOut">
              <a:rPr lang="en-US" smtClean="0"/>
              <a:t>1/30/2013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2F4CA8-B406-4347-B0E6-91DBC1FA4D14}" type="slidenum">
              <a:rPr lang="en-US" smtClean="0"/>
              <a:t>‹#›</a:t>
            </a:fld>
            <a:endParaRPr lang="en-US"/>
          </a:p>
        </p:txBody>
      </p:sp>
    </p:spTree>
    <p:extLst>
      <p:ext uri="{BB962C8B-B14F-4D97-AF65-F5344CB8AC3E}">
        <p14:creationId xmlns:p14="http://schemas.microsoft.com/office/powerpoint/2010/main" val="1458485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A6F1C1-1555-4B86-82E7-7B93981D36CA}" type="datetimeFigureOut">
              <a:rPr lang="en-US" smtClean="0"/>
              <a:t>1/30/2013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2F4CA8-B406-4347-B0E6-91DBC1FA4D14}" type="slidenum">
              <a:rPr lang="en-US" smtClean="0"/>
              <a:t>‹#›</a:t>
            </a:fld>
            <a:endParaRPr lang="en-US"/>
          </a:p>
        </p:txBody>
      </p:sp>
    </p:spTree>
    <p:extLst>
      <p:ext uri="{BB962C8B-B14F-4D97-AF65-F5344CB8AC3E}">
        <p14:creationId xmlns:p14="http://schemas.microsoft.com/office/powerpoint/2010/main" val="2424877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A6F1C1-1555-4B86-82E7-7B93981D36CA}" type="datetimeFigureOut">
              <a:rPr lang="en-US" smtClean="0"/>
              <a:t>1/30/2013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2F4CA8-B406-4347-B0E6-91DBC1FA4D14}" type="slidenum">
              <a:rPr lang="en-US" smtClean="0"/>
              <a:t>‹#›</a:t>
            </a:fld>
            <a:endParaRPr lang="en-US"/>
          </a:p>
        </p:txBody>
      </p:sp>
    </p:spTree>
    <p:extLst>
      <p:ext uri="{BB962C8B-B14F-4D97-AF65-F5344CB8AC3E}">
        <p14:creationId xmlns:p14="http://schemas.microsoft.com/office/powerpoint/2010/main" val="955645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A6F1C1-1555-4B86-82E7-7B93981D36CA}" type="datetimeFigureOut">
              <a:rPr lang="en-US" smtClean="0"/>
              <a:t>1/30/2013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2F4CA8-B406-4347-B0E6-91DBC1FA4D14}" type="slidenum">
              <a:rPr lang="en-US" smtClean="0"/>
              <a:t>‹#›</a:t>
            </a:fld>
            <a:endParaRPr lang="en-US"/>
          </a:p>
        </p:txBody>
      </p:sp>
    </p:spTree>
    <p:extLst>
      <p:ext uri="{BB962C8B-B14F-4D97-AF65-F5344CB8AC3E}">
        <p14:creationId xmlns:p14="http://schemas.microsoft.com/office/powerpoint/2010/main" val="3440331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9" descr="CMA logo white.png"/>
          <p:cNvPicPr>
            <a:picLocks noChangeAspect="1"/>
          </p:cNvPicPr>
          <p:nvPr/>
        </p:nvPicPr>
        <p:blipFill>
          <a:blip r:embed="rId8" cstate="print"/>
          <a:srcRect l="71837"/>
          <a:stretch>
            <a:fillRect/>
          </a:stretch>
        </p:blipFill>
        <p:spPr bwMode="auto">
          <a:xfrm>
            <a:off x="8096250" y="0"/>
            <a:ext cx="1047750" cy="1219200"/>
          </a:xfrm>
          <a:prstGeom prst="rect">
            <a:avLst/>
          </a:prstGeom>
          <a:noFill/>
          <a:ln w="9525">
            <a:noFill/>
            <a:miter lim="800000"/>
            <a:headEnd/>
            <a:tailEnd/>
          </a:ln>
        </p:spPr>
      </p:pic>
      <p:sp>
        <p:nvSpPr>
          <p:cNvPr id="7" name="Right Triangle 6"/>
          <p:cNvSpPr/>
          <p:nvPr/>
        </p:nvSpPr>
        <p:spPr>
          <a:xfrm>
            <a:off x="0" y="2209800"/>
            <a:ext cx="9144000" cy="4648200"/>
          </a:xfrm>
          <a:prstGeom prst="rtTriangle">
            <a:avLst/>
          </a:prstGeom>
          <a:gradFill flip="none" rotWithShape="1">
            <a:gsLst>
              <a:gs pos="100000">
                <a:schemeClr val="tx1">
                  <a:lumMod val="50000"/>
                  <a:alpha val="25000"/>
                </a:schemeClr>
              </a:gs>
              <a:gs pos="38000">
                <a:schemeClr val="bg1"/>
              </a:gs>
            </a:gsLst>
            <a:lin ang="138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2052" name="Title Placeholder 1"/>
          <p:cNvSpPr>
            <a:spLocks noGrp="1"/>
          </p:cNvSpPr>
          <p:nvPr>
            <p:ph type="title"/>
          </p:nvPr>
        </p:nvSpPr>
        <p:spPr bwMode="auto">
          <a:xfrm>
            <a:off x="457200" y="274638"/>
            <a:ext cx="7010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title style</a:t>
            </a:r>
            <a:endParaRPr lang="en-US" smtClean="0"/>
          </a:p>
        </p:txBody>
      </p:sp>
      <p:sp>
        <p:nvSpPr>
          <p:cNvPr id="2053" name="Text Placeholder 2"/>
          <p:cNvSpPr>
            <a:spLocks noGrp="1"/>
          </p:cNvSpPr>
          <p:nvPr>
            <p:ph type="body" idx="1"/>
          </p:nvPr>
        </p:nvSpPr>
        <p:spPr bwMode="auto">
          <a:xfrm>
            <a:off x="457200" y="1676400"/>
            <a:ext cx="8305800" cy="4449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i="1" smtClean="0">
                <a:solidFill>
                  <a:schemeClr val="tx1">
                    <a:lumMod val="75000"/>
                    <a:lumOff val="25000"/>
                  </a:schemeClr>
                </a:solidFill>
                <a:latin typeface="Gill Sans MT" pitchFamily="34" charset="0"/>
                <a:cs typeface="Gill Sans MT" pitchFamily="34" charset="0"/>
              </a:defRPr>
            </a:lvl1pPr>
          </a:lstStyle>
          <a:p>
            <a:fld id="{7481504D-43BB-42AE-8371-FA9B28C5D8C7}" type="datetime1">
              <a:rPr lang="en-US">
                <a:solidFill>
                  <a:prstClr val="black">
                    <a:lumMod val="75000"/>
                    <a:lumOff val="25000"/>
                  </a:prstClr>
                </a:solidFill>
              </a:rPr>
              <a:pPr/>
              <a:t>1/30/2013</a:t>
            </a:fld>
            <a:endParaRPr lang="en-US" dirty="0">
              <a:solidFill>
                <a:prstClr val="black">
                  <a:lumMod val="75000"/>
                  <a:lumOff val="25000"/>
                </a:prstClr>
              </a:solidFill>
            </a:endParaRPr>
          </a:p>
        </p:txBody>
      </p:sp>
    </p:spTree>
    <p:extLst>
      <p:ext uri="{BB962C8B-B14F-4D97-AF65-F5344CB8AC3E}">
        <p14:creationId xmlns:p14="http://schemas.microsoft.com/office/powerpoint/2010/main" val="23476139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ransition>
    <p:randomBar dir="vert"/>
  </p:transition>
  <p:hf hdr="0" ftr="0" dt="0"/>
  <p:txStyles>
    <p:titleStyle>
      <a:lvl1pPr algn="l" defTabSz="457200" rtl="0" fontAlgn="base">
        <a:spcBef>
          <a:spcPct val="0"/>
        </a:spcBef>
        <a:spcAft>
          <a:spcPct val="0"/>
        </a:spcAft>
        <a:defRPr sz="3200" i="1" kern="1200">
          <a:solidFill>
            <a:srgbClr val="404040"/>
          </a:solidFill>
          <a:latin typeface="Gill Sans MT" pitchFamily="34" charset="0"/>
          <a:ea typeface="Gill Sans MT" pitchFamily="34" charset="0"/>
          <a:cs typeface="Gill Sans MT" pitchFamily="34" charset="0"/>
        </a:defRPr>
      </a:lvl1pPr>
      <a:lvl2pPr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2pPr>
      <a:lvl3pPr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3pPr>
      <a:lvl4pPr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4pPr>
      <a:lvl5pPr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5pPr>
      <a:lvl6pPr marL="457200"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6pPr>
      <a:lvl7pPr marL="914400"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7pPr>
      <a:lvl8pPr marL="1371600"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8pPr>
      <a:lvl9pPr marL="1828800"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9pPr>
    </p:titleStyle>
    <p:bodyStyle>
      <a:lvl1pPr marL="342900" indent="-342900" algn="l" defTabSz="457200" rtl="0" fontAlgn="base">
        <a:spcBef>
          <a:spcPct val="20000"/>
        </a:spcBef>
        <a:spcAft>
          <a:spcPct val="0"/>
        </a:spcAft>
        <a:buFont typeface="Arial" pitchFamily="34" charset="0"/>
        <a:buChar char="•"/>
        <a:defRPr sz="2800" i="1" kern="1200">
          <a:solidFill>
            <a:srgbClr val="404040"/>
          </a:solidFill>
          <a:latin typeface="Gill Sans MT" pitchFamily="34" charset="0"/>
          <a:ea typeface="Gill Sans MT" pitchFamily="34" charset="0"/>
          <a:cs typeface="Gill Sans MT" pitchFamily="34" charset="0"/>
        </a:defRPr>
      </a:lvl1pPr>
      <a:lvl2pPr marL="742950" indent="-285750" algn="l" defTabSz="457200" rtl="0" fontAlgn="base">
        <a:spcBef>
          <a:spcPct val="20000"/>
        </a:spcBef>
        <a:spcAft>
          <a:spcPct val="0"/>
        </a:spcAft>
        <a:buFont typeface="Arial" pitchFamily="34" charset="0"/>
        <a:buChar char="–"/>
        <a:defRPr sz="2400" i="1" kern="1200">
          <a:solidFill>
            <a:srgbClr val="404040"/>
          </a:solidFill>
          <a:latin typeface="Gill Sans MT" pitchFamily="34" charset="0"/>
          <a:ea typeface="Gill Sans MT" pitchFamily="34" charset="0"/>
          <a:cs typeface="Gill Sans MT" pitchFamily="34" charset="0"/>
        </a:defRPr>
      </a:lvl2pPr>
      <a:lvl3pPr marL="1143000" indent="-228600" algn="l" defTabSz="457200" rtl="0" fontAlgn="base">
        <a:spcBef>
          <a:spcPct val="20000"/>
        </a:spcBef>
        <a:spcAft>
          <a:spcPct val="0"/>
        </a:spcAft>
        <a:buFont typeface="Arial" pitchFamily="34" charset="0"/>
        <a:buChar char="•"/>
        <a:defRPr sz="2000" i="1" kern="1200">
          <a:solidFill>
            <a:srgbClr val="404040"/>
          </a:solidFill>
          <a:latin typeface="Gill Sans MT" pitchFamily="34" charset="0"/>
          <a:ea typeface="Gill Sans MT" pitchFamily="34" charset="0"/>
          <a:cs typeface="Gill Sans MT" pitchFamily="34" charset="0"/>
        </a:defRPr>
      </a:lvl3pPr>
      <a:lvl4pPr marL="1600200" indent="-228600" algn="l" defTabSz="457200" rtl="0" fontAlgn="base">
        <a:spcBef>
          <a:spcPct val="20000"/>
        </a:spcBef>
        <a:spcAft>
          <a:spcPct val="0"/>
        </a:spcAft>
        <a:buFont typeface="Arial" pitchFamily="34" charset="0"/>
        <a:buChar char="–"/>
        <a:defRPr i="1" kern="1200">
          <a:solidFill>
            <a:srgbClr val="404040"/>
          </a:solidFill>
          <a:latin typeface="Gill Sans MT" pitchFamily="34" charset="0"/>
          <a:ea typeface="Gill Sans MT" pitchFamily="34" charset="0"/>
          <a:cs typeface="Gill Sans MT" pitchFamily="34" charset="0"/>
        </a:defRPr>
      </a:lvl4pPr>
      <a:lvl5pPr marL="2057400" indent="-228600" algn="l" defTabSz="457200" rtl="0" fontAlgn="base">
        <a:spcBef>
          <a:spcPct val="20000"/>
        </a:spcBef>
        <a:spcAft>
          <a:spcPct val="0"/>
        </a:spcAft>
        <a:buFont typeface="Arial" pitchFamily="34" charset="0"/>
        <a:buChar char="»"/>
        <a:defRPr sz="2000" i="1"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gi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06" y="-245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3733800" y="381000"/>
            <a:ext cx="5753100" cy="1200329"/>
          </a:xfrm>
          <a:prstGeom prst="rect">
            <a:avLst/>
          </a:prstGeom>
        </p:spPr>
        <p:txBody>
          <a:bodyPr wrap="square">
            <a:spAutoFit/>
          </a:bodyPr>
          <a:lstStyle/>
          <a:p>
            <a:pPr algn="ctr" rtl="1"/>
            <a:r>
              <a:rPr lang="ar-SA" sz="3600" b="1" dirty="0" err="1" smtClean="0">
                <a:solidFill>
                  <a:schemeClr val="bg1"/>
                </a:solidFill>
                <a:latin typeface="GE Dinar One Light" pitchFamily="18" charset="-78"/>
                <a:ea typeface="GE Dinar One Light" pitchFamily="18" charset="-78"/>
                <a:cs typeface="AL-Mohanad Bold" pitchFamily="2" charset="-78"/>
              </a:rPr>
              <a:t>حوكمة</a:t>
            </a:r>
            <a:r>
              <a:rPr lang="ar-SA" sz="3600" b="1" dirty="0" smtClean="0">
                <a:solidFill>
                  <a:schemeClr val="bg1"/>
                </a:solidFill>
                <a:latin typeface="GE Dinar One Light" pitchFamily="18" charset="-78"/>
                <a:ea typeface="GE Dinar One Light" pitchFamily="18" charset="-78"/>
                <a:cs typeface="AL-Mohanad Bold" pitchFamily="2" charset="-78"/>
              </a:rPr>
              <a:t> الشركات</a:t>
            </a:r>
          </a:p>
          <a:p>
            <a:pPr algn="ctr" rtl="1"/>
            <a:r>
              <a:rPr lang="ar-SA" sz="3600" b="1" dirty="0" smtClean="0">
                <a:solidFill>
                  <a:schemeClr val="bg1"/>
                </a:solidFill>
                <a:latin typeface="GE Dinar One Light" pitchFamily="18" charset="-78"/>
                <a:ea typeface="GE Dinar One Light" pitchFamily="18" charset="-78"/>
                <a:cs typeface="AL-Mohanad Bold" pitchFamily="2" charset="-78"/>
              </a:rPr>
              <a:t>في المملكة العربية السعودية</a:t>
            </a:r>
            <a:endParaRPr lang="ar-SA" sz="3600" b="1" dirty="0">
              <a:solidFill>
                <a:schemeClr val="bg1"/>
              </a:solidFill>
              <a:latin typeface="GE Dinar One Light" pitchFamily="18" charset="-78"/>
              <a:ea typeface="GE Dinar One Light" pitchFamily="18" charset="-78"/>
              <a:cs typeface="AL-Mohanad Bold" pitchFamily="2" charset="-78"/>
            </a:endParaRPr>
          </a:p>
        </p:txBody>
      </p:sp>
      <p:sp>
        <p:nvSpPr>
          <p:cNvPr id="4" name="Rectangle 3"/>
          <p:cNvSpPr/>
          <p:nvPr/>
        </p:nvSpPr>
        <p:spPr>
          <a:xfrm>
            <a:off x="4419600" y="1638181"/>
            <a:ext cx="4572000" cy="800219"/>
          </a:xfrm>
          <a:prstGeom prst="rect">
            <a:avLst/>
          </a:prstGeom>
        </p:spPr>
        <p:txBody>
          <a:bodyPr>
            <a:spAutoFit/>
          </a:bodyPr>
          <a:lstStyle/>
          <a:p>
            <a:pPr algn="ctr"/>
            <a:r>
              <a:rPr lang="ar-SA" sz="2800" dirty="0">
                <a:solidFill>
                  <a:schemeClr val="bg1"/>
                </a:solidFill>
                <a:latin typeface="GE Dinar One Light" pitchFamily="18" charset="-78"/>
                <a:ea typeface="GE Dinar One Light" pitchFamily="18" charset="-78"/>
                <a:cs typeface="AL-Mohanad Bold" pitchFamily="2" charset="-78"/>
              </a:rPr>
              <a:t>أحمد بن عبدالله آل </a:t>
            </a:r>
            <a:r>
              <a:rPr lang="ar-SA" sz="2800" dirty="0" smtClean="0">
                <a:solidFill>
                  <a:schemeClr val="bg1"/>
                </a:solidFill>
                <a:latin typeface="GE Dinar One Light" pitchFamily="18" charset="-78"/>
                <a:ea typeface="GE Dinar One Light" pitchFamily="18" charset="-78"/>
                <a:cs typeface="AL-Mohanad Bold" pitchFamily="2" charset="-78"/>
              </a:rPr>
              <a:t>الشيخ</a:t>
            </a:r>
          </a:p>
          <a:p>
            <a:pPr algn="ctr"/>
            <a:r>
              <a:rPr lang="ar-SA" dirty="0" smtClean="0">
                <a:solidFill>
                  <a:schemeClr val="bg1"/>
                </a:solidFill>
                <a:latin typeface="GE Dinar One Light" pitchFamily="18" charset="-78"/>
                <a:ea typeface="GE Dinar One Light" pitchFamily="18" charset="-78"/>
                <a:cs typeface="AL-Mohanad Bold" pitchFamily="2" charset="-78"/>
              </a:rPr>
              <a:t>هيئة </a:t>
            </a:r>
            <a:r>
              <a:rPr lang="ar-SA" dirty="0">
                <a:solidFill>
                  <a:schemeClr val="bg1"/>
                </a:solidFill>
                <a:latin typeface="GE Dinar One Light" pitchFamily="18" charset="-78"/>
                <a:ea typeface="GE Dinar One Light" pitchFamily="18" charset="-78"/>
                <a:cs typeface="AL-Mohanad Bold" pitchFamily="2" charset="-78"/>
              </a:rPr>
              <a:t>السوق المالية</a:t>
            </a:r>
          </a:p>
        </p:txBody>
      </p:sp>
    </p:spTree>
    <p:extLst>
      <p:ext uri="{BB962C8B-B14F-4D97-AF65-F5344CB8AC3E}">
        <p14:creationId xmlns:p14="http://schemas.microsoft.com/office/powerpoint/2010/main" val="39139699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305800" cy="4449763"/>
          </a:xfrm>
        </p:spPr>
        <p:txBody>
          <a:bodyPr/>
          <a:lstStyle/>
          <a:p>
            <a:pPr marL="0" indent="0" algn="just" rtl="1">
              <a:buNone/>
            </a:pPr>
            <a:r>
              <a:rPr lang="ar-SA" sz="2400" b="1" i="0" dirty="0" smtClean="0">
                <a:solidFill>
                  <a:srgbClr val="00579E"/>
                </a:solidFill>
                <a:latin typeface="GE Dinar One Light" pitchFamily="18" charset="-78"/>
                <a:ea typeface="GE Dinar One Light" pitchFamily="18" charset="-78"/>
                <a:cs typeface="AL-Mohanad Bold" pitchFamily="2" charset="-78"/>
              </a:rPr>
              <a:t>تكوين </a:t>
            </a:r>
            <a:r>
              <a:rPr lang="ar-SA" sz="2400" b="1" i="0" dirty="0">
                <a:solidFill>
                  <a:srgbClr val="00579E"/>
                </a:solidFill>
                <a:latin typeface="GE Dinar One Light" pitchFamily="18" charset="-78"/>
                <a:ea typeface="GE Dinar One Light" pitchFamily="18" charset="-78"/>
                <a:cs typeface="AL-Mohanad Bold" pitchFamily="2" charset="-78"/>
              </a:rPr>
              <a:t>مجلس </a:t>
            </a:r>
            <a:r>
              <a:rPr lang="ar-SA" sz="2400" b="1" i="0" dirty="0" smtClean="0">
                <a:solidFill>
                  <a:srgbClr val="00579E"/>
                </a:solidFill>
                <a:latin typeface="GE Dinar One Light" pitchFamily="18" charset="-78"/>
                <a:ea typeface="GE Dinar One Light" pitchFamily="18" charset="-78"/>
                <a:cs typeface="AL-Mohanad Bold" pitchFamily="2" charset="-78"/>
              </a:rPr>
              <a:t>الإدارة</a:t>
            </a:r>
          </a:p>
          <a:p>
            <a:pPr marL="0" indent="0" algn="just" rtl="1">
              <a:buNone/>
            </a:pPr>
            <a:endParaRPr lang="ar-SA" sz="1000" b="1" i="0" dirty="0" smtClean="0">
              <a:solidFill>
                <a:srgbClr val="00579E"/>
              </a:solidFill>
              <a:latin typeface="GE Dinar One Light" pitchFamily="18" charset="-78"/>
              <a:ea typeface="GE Dinar One Light" pitchFamily="18" charset="-78"/>
              <a:cs typeface="AL-Mohanad Bold" pitchFamily="2" charset="-78"/>
            </a:endParaRPr>
          </a:p>
          <a:p>
            <a:pPr algn="just" rtl="1">
              <a:buBlip>
                <a:blip r:embed="rId2"/>
              </a:buBlip>
            </a:pPr>
            <a:r>
              <a:rPr lang="ar-SA" i="0" dirty="0">
                <a:ea typeface="GE Dinar One Light" pitchFamily="18" charset="-78"/>
                <a:cs typeface="AL-Mohanad Bold" pitchFamily="2" charset="-78"/>
              </a:rPr>
              <a:t>يجب أن يكون أغلبية أعضاء مجلس الإدارة من الأعضاء غير التنفيذيين.</a:t>
            </a:r>
          </a:p>
          <a:p>
            <a:pPr algn="just" rtl="1">
              <a:buBlip>
                <a:blip r:embed="rId2"/>
              </a:buBlip>
            </a:pPr>
            <a:r>
              <a:rPr lang="ar-SA" i="0" dirty="0">
                <a:ea typeface="GE Dinar One Light" pitchFamily="18" charset="-78"/>
                <a:cs typeface="AL-Mohanad Bold" pitchFamily="2" charset="-78"/>
              </a:rPr>
              <a:t>يجب أن لا يقل عدد أعضاء مجلس الإدارة المستقلين عن عضوين أو ثلث المجلس.</a:t>
            </a:r>
          </a:p>
          <a:p>
            <a:pPr algn="just" rtl="1">
              <a:buBlip>
                <a:blip r:embed="rId2"/>
              </a:buBlip>
            </a:pPr>
            <a:r>
              <a:rPr lang="ar-SA" i="0" dirty="0">
                <a:ea typeface="GE Dinar One Light" pitchFamily="18" charset="-78"/>
                <a:cs typeface="AL-Mohanad Bold" pitchFamily="2" charset="-78"/>
              </a:rPr>
              <a:t>لا يشغل العضو عضوية مجلس إدارة أكثر من خمس شركات مساهمة في آن واحد</a:t>
            </a:r>
            <a:r>
              <a:rPr lang="ar-SA" sz="2400" b="1" i="0" dirty="0" smtClean="0">
                <a:solidFill>
                  <a:srgbClr val="00579E"/>
                </a:solidFill>
                <a:latin typeface="GE Dinar One Light" pitchFamily="18" charset="-78"/>
                <a:ea typeface="GE Dinar One Light" pitchFamily="18" charset="-78"/>
                <a:cs typeface="AL-Mohanad Bold" pitchFamily="2" charset="-78"/>
              </a:rPr>
              <a:t>.</a:t>
            </a:r>
          </a:p>
          <a:p>
            <a:pPr marL="342900" lvl="2" indent="-342900" algn="just" rtl="1">
              <a:buBlip>
                <a:blip r:embed="rId2"/>
              </a:buBlip>
            </a:pPr>
            <a:r>
              <a:rPr lang="ar-SA" sz="2800" i="0" dirty="0">
                <a:latin typeface="GE Dinar One Light" pitchFamily="18" charset="-78"/>
                <a:cs typeface="AL-Mohanad Bold" pitchFamily="2" charset="-78"/>
              </a:rPr>
              <a:t>إخطار الهيئة والسوق </a:t>
            </a:r>
            <a:r>
              <a:rPr lang="ar-SA" sz="2800" i="0" dirty="0" smtClean="0">
                <a:latin typeface="GE Dinar One Light" pitchFamily="18" charset="-78"/>
                <a:cs typeface="AL-Mohanad Bold" pitchFamily="2" charset="-78"/>
              </a:rPr>
              <a:t>عند بداية أو </a:t>
            </a:r>
            <a:r>
              <a:rPr lang="ar-SA" sz="2800" i="0" dirty="0">
                <a:latin typeface="GE Dinar One Light" pitchFamily="18" charset="-78"/>
                <a:cs typeface="AL-Mohanad Bold" pitchFamily="2" charset="-78"/>
              </a:rPr>
              <a:t>انتهاء عضوية أحد أعضاء مجلس </a:t>
            </a:r>
            <a:r>
              <a:rPr lang="ar-SA" sz="2800" i="0" dirty="0" smtClean="0">
                <a:latin typeface="GE Dinar One Light" pitchFamily="18" charset="-78"/>
                <a:cs typeface="AL-Mohanad Bold" pitchFamily="2" charset="-78"/>
              </a:rPr>
              <a:t>الإدارة.</a:t>
            </a:r>
            <a:endParaRPr lang="ar-SA" sz="2400" b="1" i="0" dirty="0" smtClean="0">
              <a:solidFill>
                <a:srgbClr val="00579E"/>
              </a:solidFill>
              <a:latin typeface="GE Dinar One Light" pitchFamily="18" charset="-78"/>
              <a:ea typeface="GE Dinar One Light" pitchFamily="18" charset="-78"/>
              <a:cs typeface="AL-Mohanad Bold" pitchFamily="2" charset="-78"/>
            </a:endParaRPr>
          </a:p>
          <a:p>
            <a:pPr marL="0" indent="0" algn="just" rtl="1">
              <a:buNone/>
            </a:pPr>
            <a:endParaRPr lang="ar-SA" sz="2400" b="1" i="0" dirty="0" smtClean="0">
              <a:solidFill>
                <a:srgbClr val="00579E"/>
              </a:solidFill>
              <a:latin typeface="GE Dinar One Light" pitchFamily="18" charset="-78"/>
              <a:ea typeface="GE Dinar One Light" pitchFamily="18" charset="-78"/>
              <a:cs typeface="AL-Mohanad Bold" pitchFamily="2" charset="-78"/>
            </a:endParaRPr>
          </a:p>
          <a:p>
            <a:pPr marL="0" indent="0" algn="just" rtl="1">
              <a:buNone/>
            </a:pPr>
            <a:endParaRPr lang="ar-SA" sz="2400" b="1" i="0" dirty="0" smtClean="0">
              <a:solidFill>
                <a:srgbClr val="00579E"/>
              </a:solidFill>
              <a:latin typeface="GE Dinar One Light" pitchFamily="18" charset="-78"/>
              <a:ea typeface="GE Dinar One Light" pitchFamily="18" charset="-78"/>
              <a:cs typeface="AL-Mohanad Bold" pitchFamily="2" charset="-78"/>
            </a:endParaRPr>
          </a:p>
        </p:txBody>
      </p:sp>
      <p:sp>
        <p:nvSpPr>
          <p:cNvPr id="4" name="Title 1"/>
          <p:cNvSpPr txBox="1">
            <a:spLocks/>
          </p:cNvSpPr>
          <p:nvPr/>
        </p:nvSpPr>
        <p:spPr bwMode="auto">
          <a:xfrm>
            <a:off x="1258888" y="333375"/>
            <a:ext cx="7010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defTabSz="457200" rtl="0" fontAlgn="base">
              <a:spcBef>
                <a:spcPct val="0"/>
              </a:spcBef>
              <a:spcAft>
                <a:spcPct val="0"/>
              </a:spcAft>
              <a:defRPr sz="3200" i="1" kern="1200">
                <a:solidFill>
                  <a:srgbClr val="404040"/>
                </a:solidFill>
                <a:latin typeface="Gill Sans MT" pitchFamily="34" charset="0"/>
                <a:ea typeface="Gill Sans MT" pitchFamily="34" charset="0"/>
                <a:cs typeface="Gill Sans MT" pitchFamily="34" charset="0"/>
              </a:defRPr>
            </a:lvl1pPr>
            <a:lvl2pPr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2pPr>
            <a:lvl3pPr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3pPr>
            <a:lvl4pPr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4pPr>
            <a:lvl5pPr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5pPr>
            <a:lvl6pPr marL="457200"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6pPr>
            <a:lvl7pPr marL="914400"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7pPr>
            <a:lvl8pPr marL="1371600"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8pPr>
            <a:lvl9pPr marL="1828800"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9pPr>
          </a:lstStyle>
          <a:p>
            <a:pPr algn="r"/>
            <a:r>
              <a:rPr lang="ar-SA" sz="2400" b="1" i="0" dirty="0" smtClean="0">
                <a:solidFill>
                  <a:prstClr val="white">
                    <a:lumMod val="50000"/>
                  </a:prstClr>
                </a:solidFill>
                <a:latin typeface="ae_AlMohanad"/>
                <a:ea typeface="GE Dinar One Light" pitchFamily="18" charset="-78"/>
                <a:cs typeface="AL-Mohanad Bold" pitchFamily="2" charset="-78"/>
              </a:rPr>
              <a:t>لائحة حوكمة الشركات في المملكة العربية السعودية</a:t>
            </a:r>
            <a:endParaRPr lang="en-US" sz="2400" b="1" i="0" dirty="0">
              <a:solidFill>
                <a:prstClr val="white">
                  <a:lumMod val="50000"/>
                </a:prstClr>
              </a:solidFill>
              <a:latin typeface="ae_AlMohanad"/>
              <a:ea typeface="GE Dinar One Light" pitchFamily="18" charset="-78"/>
              <a:cs typeface="AL-Mohanad Bold" pitchFamily="2" charset="-78"/>
            </a:endParaRPr>
          </a:p>
        </p:txBody>
      </p:sp>
      <p:sp>
        <p:nvSpPr>
          <p:cNvPr id="5" name="Rectangle 4"/>
          <p:cNvSpPr/>
          <p:nvPr/>
        </p:nvSpPr>
        <p:spPr>
          <a:xfrm>
            <a:off x="4648200" y="5257800"/>
            <a:ext cx="4191000" cy="1477328"/>
          </a:xfrm>
          <a:prstGeom prst="rect">
            <a:avLst/>
          </a:prstGeom>
        </p:spPr>
        <p:txBody>
          <a:bodyPr wrap="square">
            <a:spAutoFit/>
          </a:bodyPr>
          <a:lstStyle/>
          <a:p>
            <a:pPr marL="285750" indent="-285750" algn="just" defTabSz="457200" rtl="1" fontAlgn="base">
              <a:spcBef>
                <a:spcPct val="0"/>
              </a:spcBef>
              <a:spcAft>
                <a:spcPct val="0"/>
              </a:spcAft>
              <a:buFont typeface="Wingdings" pitchFamily="2" charset="2"/>
              <a:buChar char="ü"/>
            </a:pPr>
            <a:r>
              <a:rPr lang="ar-SA" dirty="0">
                <a:solidFill>
                  <a:srgbClr val="376092"/>
                </a:solidFill>
                <a:ea typeface="Times New Roman" pitchFamily="18" charset="0"/>
                <a:cs typeface="AL-Mohanad" pitchFamily="2" charset="-78"/>
              </a:rPr>
              <a:t>العدد الاجمالي لأعضاء مجالس </a:t>
            </a:r>
            <a:r>
              <a:rPr lang="ar-SA" dirty="0" smtClean="0">
                <a:solidFill>
                  <a:srgbClr val="376092"/>
                </a:solidFill>
                <a:ea typeface="Times New Roman" pitchFamily="18" charset="0"/>
                <a:cs typeface="AL-Mohanad" pitchFamily="2" charset="-78"/>
              </a:rPr>
              <a:t>الإدارة </a:t>
            </a:r>
            <a:r>
              <a:rPr lang="ar-SA" dirty="0" smtClean="0">
                <a:solidFill>
                  <a:srgbClr val="376092"/>
                </a:solidFill>
                <a:latin typeface="Arial" pitchFamily="34" charset="0"/>
                <a:ea typeface="Times New Roman" pitchFamily="18" charset="0"/>
                <a:cs typeface="Arial" pitchFamily="34" charset="0"/>
              </a:rPr>
              <a:t>لعام 2011م</a:t>
            </a:r>
            <a:r>
              <a:rPr lang="ar-SA" dirty="0" smtClean="0">
                <a:solidFill>
                  <a:srgbClr val="376092"/>
                </a:solidFill>
                <a:ea typeface="Times New Roman" pitchFamily="18" charset="0"/>
                <a:cs typeface="AL-Mohanad" pitchFamily="2" charset="-78"/>
              </a:rPr>
              <a:t>: </a:t>
            </a:r>
            <a:r>
              <a:rPr lang="ar-SA" dirty="0" smtClean="0">
                <a:solidFill>
                  <a:srgbClr val="376092"/>
                </a:solidFill>
                <a:latin typeface="Arial" pitchFamily="34" charset="0"/>
                <a:ea typeface="Times New Roman" pitchFamily="18" charset="0"/>
                <a:cs typeface="Arial" pitchFamily="34" charset="0"/>
              </a:rPr>
              <a:t>1254 </a:t>
            </a:r>
            <a:r>
              <a:rPr lang="ar-SA" dirty="0">
                <a:solidFill>
                  <a:srgbClr val="376092"/>
                </a:solidFill>
                <a:latin typeface="Arial" pitchFamily="34" charset="0"/>
                <a:ea typeface="Times New Roman" pitchFamily="18" charset="0"/>
                <a:cs typeface="Arial" pitchFamily="34" charset="0"/>
              </a:rPr>
              <a:t>عضواً</a:t>
            </a:r>
            <a:r>
              <a:rPr lang="ar-SA" dirty="0" smtClean="0">
                <a:solidFill>
                  <a:srgbClr val="376092"/>
                </a:solidFill>
                <a:ea typeface="Times New Roman" pitchFamily="18" charset="0"/>
                <a:cs typeface="AL-Mohanad" pitchFamily="2" charset="-78"/>
              </a:rPr>
              <a:t>.</a:t>
            </a:r>
            <a:endParaRPr lang="ar-SA" dirty="0">
              <a:solidFill>
                <a:srgbClr val="376092"/>
              </a:solidFill>
              <a:ea typeface="Times New Roman" pitchFamily="18" charset="0"/>
              <a:cs typeface="AL-Mohanad" pitchFamily="2" charset="-78"/>
            </a:endParaRPr>
          </a:p>
          <a:p>
            <a:pPr marL="742950" lvl="1" indent="-285750" algn="just" defTabSz="457200" rtl="1" fontAlgn="base">
              <a:spcBef>
                <a:spcPct val="0"/>
              </a:spcBef>
              <a:spcAft>
                <a:spcPct val="0"/>
              </a:spcAft>
              <a:buFont typeface="Wingdings" pitchFamily="2" charset="2"/>
              <a:buChar char="ü"/>
            </a:pPr>
            <a:r>
              <a:rPr lang="ar-SA" dirty="0" smtClean="0">
                <a:solidFill>
                  <a:srgbClr val="376092"/>
                </a:solidFill>
                <a:ea typeface="Times New Roman" pitchFamily="18" charset="0"/>
                <a:cs typeface="AL-Mohanad" pitchFamily="2" charset="-78"/>
              </a:rPr>
              <a:t>المستقلون </a:t>
            </a:r>
            <a:r>
              <a:rPr lang="ar-SA" dirty="0">
                <a:solidFill>
                  <a:srgbClr val="376092"/>
                </a:solidFill>
                <a:latin typeface="Arial" pitchFamily="34" charset="0"/>
                <a:ea typeface="Times New Roman" pitchFamily="18" charset="0"/>
                <a:cs typeface="Arial" pitchFamily="34" charset="0"/>
              </a:rPr>
              <a:t>608 </a:t>
            </a:r>
            <a:r>
              <a:rPr lang="ar-SA" dirty="0" smtClean="0">
                <a:solidFill>
                  <a:srgbClr val="376092"/>
                </a:solidFill>
                <a:latin typeface="Arial" pitchFamily="34" charset="0"/>
                <a:ea typeface="Times New Roman" pitchFamily="18" charset="0"/>
                <a:cs typeface="Arial" pitchFamily="34" charset="0"/>
              </a:rPr>
              <a:t>أعضاء.</a:t>
            </a:r>
          </a:p>
          <a:p>
            <a:pPr marL="742950" lvl="1" indent="-285750" algn="just" defTabSz="457200" rtl="1" fontAlgn="base">
              <a:spcBef>
                <a:spcPct val="0"/>
              </a:spcBef>
              <a:spcAft>
                <a:spcPct val="0"/>
              </a:spcAft>
              <a:buFont typeface="Wingdings" pitchFamily="2" charset="2"/>
              <a:buChar char="ü"/>
            </a:pPr>
            <a:r>
              <a:rPr lang="ar-SA" dirty="0" smtClean="0">
                <a:solidFill>
                  <a:srgbClr val="376092"/>
                </a:solidFill>
                <a:ea typeface="Times New Roman" pitchFamily="18" charset="0"/>
                <a:cs typeface="AL-Mohanad" pitchFamily="2" charset="-78"/>
              </a:rPr>
              <a:t>غير </a:t>
            </a:r>
            <a:r>
              <a:rPr lang="ar-SA" dirty="0">
                <a:solidFill>
                  <a:srgbClr val="376092"/>
                </a:solidFill>
                <a:ea typeface="Times New Roman" pitchFamily="18" charset="0"/>
                <a:cs typeface="AL-Mohanad" pitchFamily="2" charset="-78"/>
              </a:rPr>
              <a:t>التنفيذيين  </a:t>
            </a:r>
            <a:r>
              <a:rPr lang="ar-SA" dirty="0">
                <a:solidFill>
                  <a:srgbClr val="376092"/>
                </a:solidFill>
                <a:latin typeface="Arial" pitchFamily="34" charset="0"/>
                <a:ea typeface="Times New Roman" pitchFamily="18" charset="0"/>
                <a:cs typeface="Arial" pitchFamily="34" charset="0"/>
              </a:rPr>
              <a:t>505 </a:t>
            </a:r>
            <a:r>
              <a:rPr lang="ar-SA" dirty="0" smtClean="0">
                <a:solidFill>
                  <a:srgbClr val="376092"/>
                </a:solidFill>
                <a:latin typeface="Arial" pitchFamily="34" charset="0"/>
                <a:ea typeface="Times New Roman" pitchFamily="18" charset="0"/>
                <a:cs typeface="Arial" pitchFamily="34" charset="0"/>
              </a:rPr>
              <a:t>أعضاء.</a:t>
            </a:r>
          </a:p>
          <a:p>
            <a:pPr marL="742950" lvl="1" indent="-285750" algn="just" defTabSz="457200" rtl="1" fontAlgn="base">
              <a:spcBef>
                <a:spcPct val="0"/>
              </a:spcBef>
              <a:spcAft>
                <a:spcPct val="0"/>
              </a:spcAft>
              <a:buFont typeface="Wingdings" pitchFamily="2" charset="2"/>
              <a:buChar char="ü"/>
            </a:pPr>
            <a:r>
              <a:rPr lang="ar-SA" dirty="0" smtClean="0">
                <a:solidFill>
                  <a:srgbClr val="376092"/>
                </a:solidFill>
                <a:ea typeface="Times New Roman" pitchFamily="18" charset="0"/>
                <a:cs typeface="AL-Mohanad" pitchFamily="2" charset="-78"/>
              </a:rPr>
              <a:t>التنفيذيون  </a:t>
            </a:r>
            <a:r>
              <a:rPr lang="ar-SA" dirty="0">
                <a:solidFill>
                  <a:srgbClr val="376092"/>
                </a:solidFill>
                <a:latin typeface="Arial" pitchFamily="34" charset="0"/>
                <a:ea typeface="Times New Roman" pitchFamily="18" charset="0"/>
                <a:cs typeface="Arial" pitchFamily="34" charset="0"/>
              </a:rPr>
              <a:t>141 عضواً</a:t>
            </a:r>
            <a:r>
              <a:rPr lang="ar-SA" dirty="0">
                <a:solidFill>
                  <a:srgbClr val="376092"/>
                </a:solidFill>
                <a:ea typeface="Times New Roman" pitchFamily="18" charset="0"/>
                <a:cs typeface="AL-Mohanad" pitchFamily="2" charset="-78"/>
              </a:rPr>
              <a:t>.</a:t>
            </a:r>
          </a:p>
        </p:txBody>
      </p:sp>
      <p:graphicFrame>
        <p:nvGraphicFramePr>
          <p:cNvPr id="6" name="Chart 5"/>
          <p:cNvGraphicFramePr>
            <a:graphicFrameLocks/>
          </p:cNvGraphicFramePr>
          <p:nvPr>
            <p:extLst>
              <p:ext uri="{D42A27DB-BD31-4B8C-83A1-F6EECF244321}">
                <p14:modId xmlns:p14="http://schemas.microsoft.com/office/powerpoint/2010/main" val="870728876"/>
              </p:ext>
            </p:extLst>
          </p:nvPr>
        </p:nvGraphicFramePr>
        <p:xfrm>
          <a:off x="944260" y="4724400"/>
          <a:ext cx="3808599" cy="22120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83446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95400"/>
            <a:ext cx="8231188" cy="4449763"/>
          </a:xfrm>
        </p:spPr>
        <p:txBody>
          <a:bodyPr/>
          <a:lstStyle/>
          <a:p>
            <a:pPr marL="0" indent="0" algn="r" rtl="1">
              <a:buNone/>
            </a:pPr>
            <a:r>
              <a:rPr lang="ar-SA" sz="2400" b="1" i="0" dirty="0" smtClean="0">
                <a:solidFill>
                  <a:srgbClr val="00579E"/>
                </a:solidFill>
                <a:latin typeface="GE Dinar One Light" pitchFamily="18" charset="-78"/>
                <a:ea typeface="GE Dinar One Light" pitchFamily="18" charset="-78"/>
                <a:cs typeface="AL-Mohanad Bold" pitchFamily="2" charset="-78"/>
              </a:rPr>
              <a:t>انتخاب </a:t>
            </a:r>
            <a:r>
              <a:rPr lang="ar-SA" sz="2400" b="1" i="0" dirty="0">
                <a:solidFill>
                  <a:srgbClr val="00579E"/>
                </a:solidFill>
                <a:latin typeface="GE Dinar One Light" pitchFamily="18" charset="-78"/>
                <a:ea typeface="GE Dinar One Light" pitchFamily="18" charset="-78"/>
                <a:cs typeface="AL-Mohanad Bold" pitchFamily="2" charset="-78"/>
              </a:rPr>
              <a:t>أعضاء مجلس </a:t>
            </a:r>
            <a:r>
              <a:rPr lang="ar-SA" sz="2400" b="1" i="0" dirty="0" smtClean="0">
                <a:solidFill>
                  <a:srgbClr val="00579E"/>
                </a:solidFill>
                <a:latin typeface="GE Dinar One Light" pitchFamily="18" charset="-78"/>
                <a:ea typeface="GE Dinar One Light" pitchFamily="18" charset="-78"/>
                <a:cs typeface="AL-Mohanad Bold" pitchFamily="2" charset="-78"/>
              </a:rPr>
              <a:t>الإدارة:</a:t>
            </a:r>
          </a:p>
          <a:p>
            <a:pPr marL="0" indent="0" algn="r" rtl="1">
              <a:buNone/>
            </a:pPr>
            <a:endParaRPr lang="ar-SA" sz="1000" b="1" i="0" dirty="0" smtClean="0">
              <a:solidFill>
                <a:srgbClr val="00579E"/>
              </a:solidFill>
              <a:latin typeface="GE Dinar One Light" pitchFamily="18" charset="-78"/>
              <a:ea typeface="GE Dinar One Light" pitchFamily="18" charset="-78"/>
              <a:cs typeface="AL-Mohanad Bold" pitchFamily="2" charset="-78"/>
            </a:endParaRPr>
          </a:p>
          <a:p>
            <a:pPr marL="0" indent="0" algn="just" rtl="1">
              <a:buNone/>
            </a:pPr>
            <a:r>
              <a:rPr lang="ar-SA" sz="2400" i="0" dirty="0">
                <a:latin typeface="GE Dinar One Light" pitchFamily="18" charset="-78"/>
                <a:ea typeface="GE Dinar One Light" pitchFamily="18" charset="-78"/>
                <a:cs typeface="AL-Mohanad Bold" pitchFamily="2" charset="-78"/>
              </a:rPr>
              <a:t>يُعدّ التصويت الركيزة الأساسية التي تمكن المساهمين من الحصول على حقوقهم والمشاركة في المداولات واتخاذ القرارات المهمة في الجمعيات العامة، وللتصويت لانتخاب أعضاء مجلس الإدارة أسلوبان </a:t>
            </a:r>
            <a:r>
              <a:rPr lang="ar-SA" sz="2400" i="0" dirty="0" smtClean="0">
                <a:latin typeface="GE Dinar One Light" pitchFamily="18" charset="-78"/>
                <a:ea typeface="GE Dinar One Light" pitchFamily="18" charset="-78"/>
                <a:cs typeface="AL-Mohanad Bold" pitchFamily="2" charset="-78"/>
              </a:rPr>
              <a:t>وهما: </a:t>
            </a:r>
          </a:p>
          <a:p>
            <a:pPr marL="0" indent="0" algn="just" rtl="1">
              <a:buNone/>
            </a:pPr>
            <a:endParaRPr lang="ar-SA" sz="800" i="0" dirty="0" smtClean="0">
              <a:latin typeface="GE Dinar One Light" pitchFamily="18" charset="-78"/>
              <a:ea typeface="GE Dinar One Light" pitchFamily="18" charset="-78"/>
              <a:cs typeface="AL-Mohanad Bold" pitchFamily="2" charset="-78"/>
            </a:endParaRPr>
          </a:p>
          <a:p>
            <a:pPr algn="just" rtl="1">
              <a:buBlip>
                <a:blip r:embed="rId2"/>
              </a:buBlip>
            </a:pPr>
            <a:r>
              <a:rPr lang="ar-SA" sz="2400" i="0" dirty="0" smtClean="0">
                <a:latin typeface="GE Dinar One Light" pitchFamily="18" charset="-78"/>
                <a:ea typeface="GE Dinar One Light" pitchFamily="18" charset="-78"/>
                <a:cs typeface="AL-Mohanad Bold" pitchFamily="2" charset="-78"/>
              </a:rPr>
              <a:t>التصويت العادي</a:t>
            </a:r>
          </a:p>
          <a:p>
            <a:pPr algn="just" rtl="1">
              <a:buBlip>
                <a:blip r:embed="rId2"/>
              </a:buBlip>
            </a:pPr>
            <a:r>
              <a:rPr lang="ar-SA" sz="2400" i="0" dirty="0" smtClean="0">
                <a:latin typeface="GE Dinar One Light" pitchFamily="18" charset="-78"/>
                <a:ea typeface="GE Dinar One Light" pitchFamily="18" charset="-78"/>
                <a:cs typeface="AL-Mohanad Bold" pitchFamily="2" charset="-78"/>
              </a:rPr>
              <a:t>التصويت التراكمي</a:t>
            </a:r>
          </a:p>
          <a:p>
            <a:pPr marL="0" indent="0" algn="just" rtl="1">
              <a:buNone/>
            </a:pPr>
            <a:endParaRPr lang="ar-SA" sz="2400" i="0" dirty="0">
              <a:latin typeface="GE Dinar One Light" pitchFamily="18" charset="-78"/>
              <a:ea typeface="GE Dinar One Light" pitchFamily="18" charset="-78"/>
              <a:cs typeface="AL-Mohanad Bold" pitchFamily="2" charset="-78"/>
            </a:endParaRPr>
          </a:p>
          <a:p>
            <a:pPr marL="0" indent="0" algn="just" rtl="1">
              <a:buNone/>
            </a:pPr>
            <a:r>
              <a:rPr lang="ar-SA" sz="2400" i="0" dirty="0" smtClean="0">
                <a:solidFill>
                  <a:schemeClr val="tx2">
                    <a:lumMod val="75000"/>
                  </a:schemeClr>
                </a:solidFill>
                <a:latin typeface="GE Dinar One Light" pitchFamily="18" charset="-78"/>
                <a:ea typeface="GE Dinar One Light" pitchFamily="18" charset="-78"/>
                <a:cs typeface="AL-Mohanad Bold" pitchFamily="2" charset="-78"/>
              </a:rPr>
              <a:t>يزيد أسلوب التصويت التراكمي من فرص حصول مساهمي الأقلية على تمثيل لهم في مجلس الإدارة عن طريق منح الأصوات التراكمية لمرشح واحد من المرشحين لعضوية مجالس إدارات الشركات المساهمة</a:t>
            </a:r>
            <a:endParaRPr lang="ar-SA" sz="2400" i="0" dirty="0">
              <a:solidFill>
                <a:schemeClr val="tx2">
                  <a:lumMod val="75000"/>
                </a:schemeClr>
              </a:solidFill>
              <a:latin typeface="GE Dinar One Light" pitchFamily="18" charset="-78"/>
              <a:ea typeface="GE Dinar One Light" pitchFamily="18" charset="-78"/>
              <a:cs typeface="AL-Mohanad Bold" pitchFamily="2" charset="-78"/>
            </a:endParaRPr>
          </a:p>
          <a:p>
            <a:pPr marL="0" indent="0" algn="just" rtl="1">
              <a:buNone/>
            </a:pPr>
            <a:endParaRPr lang="ar-SA" sz="2400" b="1" i="0" dirty="0" smtClean="0">
              <a:solidFill>
                <a:srgbClr val="00579E"/>
              </a:solidFill>
              <a:latin typeface="GE Dinar One Light" pitchFamily="18" charset="-78"/>
              <a:ea typeface="GE Dinar One Light" pitchFamily="18" charset="-78"/>
              <a:cs typeface="AL-Mohanad Bold" pitchFamily="2" charset="-78"/>
            </a:endParaRPr>
          </a:p>
          <a:p>
            <a:pPr marL="0" indent="0" algn="r" rtl="1">
              <a:buNone/>
            </a:pPr>
            <a:endParaRPr lang="ar-SA" sz="2400" b="1" i="0" dirty="0" smtClean="0">
              <a:solidFill>
                <a:srgbClr val="00579E"/>
              </a:solidFill>
              <a:latin typeface="GE Dinar One Light" pitchFamily="18" charset="-78"/>
              <a:ea typeface="GE Dinar One Light" pitchFamily="18" charset="-78"/>
              <a:cs typeface="AL-Mohanad Bold" pitchFamily="2" charset="-78"/>
            </a:endParaRPr>
          </a:p>
          <a:p>
            <a:pPr marL="0" indent="0" algn="r" rtl="1">
              <a:buNone/>
            </a:pPr>
            <a:endParaRPr lang="en-US" dirty="0"/>
          </a:p>
        </p:txBody>
      </p:sp>
      <p:sp>
        <p:nvSpPr>
          <p:cNvPr id="4" name="Title 1"/>
          <p:cNvSpPr txBox="1">
            <a:spLocks/>
          </p:cNvSpPr>
          <p:nvPr/>
        </p:nvSpPr>
        <p:spPr bwMode="auto">
          <a:xfrm>
            <a:off x="1258888" y="333375"/>
            <a:ext cx="7010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defTabSz="457200" rtl="0" fontAlgn="base">
              <a:spcBef>
                <a:spcPct val="0"/>
              </a:spcBef>
              <a:spcAft>
                <a:spcPct val="0"/>
              </a:spcAft>
              <a:defRPr sz="3200" i="1" kern="1200">
                <a:solidFill>
                  <a:srgbClr val="404040"/>
                </a:solidFill>
                <a:latin typeface="Gill Sans MT" pitchFamily="34" charset="0"/>
                <a:ea typeface="Gill Sans MT" pitchFamily="34" charset="0"/>
                <a:cs typeface="Gill Sans MT" pitchFamily="34" charset="0"/>
              </a:defRPr>
            </a:lvl1pPr>
            <a:lvl2pPr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2pPr>
            <a:lvl3pPr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3pPr>
            <a:lvl4pPr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4pPr>
            <a:lvl5pPr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5pPr>
            <a:lvl6pPr marL="457200"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6pPr>
            <a:lvl7pPr marL="914400"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7pPr>
            <a:lvl8pPr marL="1371600"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8pPr>
            <a:lvl9pPr marL="1828800"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9pPr>
          </a:lstStyle>
          <a:p>
            <a:pPr algn="r"/>
            <a:r>
              <a:rPr lang="ar-SA" sz="2400" b="1" i="0" dirty="0" smtClean="0">
                <a:solidFill>
                  <a:prstClr val="white">
                    <a:lumMod val="50000"/>
                  </a:prstClr>
                </a:solidFill>
                <a:latin typeface="ae_AlMohanad"/>
                <a:ea typeface="GE Dinar One Light" pitchFamily="18" charset="-78"/>
                <a:cs typeface="AL-Mohanad Bold" pitchFamily="2" charset="-78"/>
              </a:rPr>
              <a:t>لائحة حوكمة الشركات في المملكة العربية السعودية</a:t>
            </a:r>
            <a:endParaRPr lang="en-US" sz="2400" b="1" i="0" dirty="0">
              <a:solidFill>
                <a:prstClr val="white">
                  <a:lumMod val="50000"/>
                </a:prstClr>
              </a:solidFill>
              <a:latin typeface="ae_AlMohanad"/>
              <a:ea typeface="GE Dinar One Light" pitchFamily="18" charset="-78"/>
              <a:cs typeface="AL-Mohanad Bold" pitchFamily="2" charset="-78"/>
            </a:endParaRPr>
          </a:p>
        </p:txBody>
      </p:sp>
    </p:spTree>
    <p:extLst>
      <p:ext uri="{BB962C8B-B14F-4D97-AF65-F5344CB8AC3E}">
        <p14:creationId xmlns:p14="http://schemas.microsoft.com/office/powerpoint/2010/main" val="5468498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404664"/>
            <a:ext cx="8172400" cy="369332"/>
          </a:xfrm>
          <a:prstGeom prst="rect">
            <a:avLst/>
          </a:prstGeom>
          <a:noFill/>
        </p:spPr>
        <p:txBody>
          <a:bodyPr wrap="square" lIns="0" tIns="0" rIns="936000" bIns="0" rtlCol="0">
            <a:spAutoFit/>
          </a:bodyPr>
          <a:lstStyle/>
          <a:p>
            <a:pPr algn="r" rtl="1"/>
            <a:r>
              <a:rPr lang="ar-SA" sz="2400" dirty="0" smtClean="0">
                <a:solidFill>
                  <a:schemeClr val="tx2">
                    <a:lumMod val="75000"/>
                  </a:schemeClr>
                </a:solidFill>
                <a:cs typeface="AL-Mohanad Bold" pitchFamily="2" charset="-78"/>
              </a:rPr>
              <a:t>التصويت التراكمي</a:t>
            </a:r>
            <a:endParaRPr lang="ar-SA" sz="2400" dirty="0">
              <a:solidFill>
                <a:schemeClr val="tx2">
                  <a:lumMod val="75000"/>
                </a:schemeClr>
              </a:solidFill>
              <a:cs typeface="AL-Mohanad Bold" pitchFamily="2" charset="-78"/>
            </a:endParaRPr>
          </a:p>
        </p:txBody>
      </p:sp>
      <p:graphicFrame>
        <p:nvGraphicFramePr>
          <p:cNvPr id="5" name="Chart 4"/>
          <p:cNvGraphicFramePr>
            <a:graphicFrameLocks/>
          </p:cNvGraphicFramePr>
          <p:nvPr>
            <p:extLst>
              <p:ext uri="{D42A27DB-BD31-4B8C-83A1-F6EECF244321}">
                <p14:modId xmlns:p14="http://schemas.microsoft.com/office/powerpoint/2010/main" val="2574796424"/>
              </p:ext>
            </p:extLst>
          </p:nvPr>
        </p:nvGraphicFramePr>
        <p:xfrm>
          <a:off x="1257300" y="2057400"/>
          <a:ext cx="6629400" cy="3200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37062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0"/>
            <a:ext cx="8964613" cy="4449763"/>
          </a:xfrm>
        </p:spPr>
        <p:txBody>
          <a:bodyPr/>
          <a:lstStyle/>
          <a:p>
            <a:pPr marL="0" indent="0" algn="just" rtl="1">
              <a:buFont typeface="Arial" pitchFamily="34" charset="0"/>
              <a:buNone/>
              <a:defRPr/>
            </a:pPr>
            <a:r>
              <a:rPr lang="ar-SA" sz="2400" b="1" i="0" dirty="0" smtClean="0">
                <a:solidFill>
                  <a:srgbClr val="00579E"/>
                </a:solidFill>
                <a:latin typeface="GE Dinar One Light" pitchFamily="18" charset="-78"/>
                <a:ea typeface="GE Dinar One Light" pitchFamily="18" charset="-78"/>
                <a:cs typeface="AL-Mohanad Bold" pitchFamily="2" charset="-78"/>
              </a:rPr>
              <a:t>الوظائف </a:t>
            </a:r>
            <a:r>
              <a:rPr lang="ar-SA" sz="2400" b="1" i="0" dirty="0">
                <a:solidFill>
                  <a:srgbClr val="00579E"/>
                </a:solidFill>
                <a:latin typeface="GE Dinar One Light" pitchFamily="18" charset="-78"/>
                <a:ea typeface="GE Dinar One Light" pitchFamily="18" charset="-78"/>
                <a:cs typeface="AL-Mohanad Bold" pitchFamily="2" charset="-78"/>
              </a:rPr>
              <a:t>الأساسية لمجلس </a:t>
            </a:r>
            <a:r>
              <a:rPr lang="ar-SA" sz="2400" b="1" i="0" dirty="0" smtClean="0">
                <a:solidFill>
                  <a:srgbClr val="00579E"/>
                </a:solidFill>
                <a:latin typeface="GE Dinar One Light" pitchFamily="18" charset="-78"/>
                <a:ea typeface="GE Dinar One Light" pitchFamily="18" charset="-78"/>
                <a:cs typeface="AL-Mohanad Bold" pitchFamily="2" charset="-78"/>
              </a:rPr>
              <a:t>الإدارة</a:t>
            </a:r>
          </a:p>
          <a:p>
            <a:pPr marL="0" indent="0" algn="just" rtl="1">
              <a:buFont typeface="Arial" pitchFamily="34" charset="0"/>
              <a:buNone/>
              <a:defRPr/>
            </a:pPr>
            <a:endParaRPr lang="ar-SA" sz="1000" b="1" i="0" dirty="0">
              <a:solidFill>
                <a:srgbClr val="00579E"/>
              </a:solidFill>
              <a:latin typeface="GE Dinar One Light" pitchFamily="18" charset="-78"/>
              <a:ea typeface="GE Dinar One Light" pitchFamily="18" charset="-78"/>
              <a:cs typeface="AL-Mohanad Bold" pitchFamily="2" charset="-78"/>
            </a:endParaRPr>
          </a:p>
          <a:p>
            <a:pPr algn="just" rtl="1">
              <a:buBlip>
                <a:blip r:embed="rId2"/>
              </a:buBlip>
              <a:defRPr/>
            </a:pPr>
            <a:r>
              <a:rPr lang="ar-SA" i="0" dirty="0" smtClean="0">
                <a:cs typeface="AL-Mohanad Bold" pitchFamily="2" charset="-78"/>
              </a:rPr>
              <a:t>اعتماد التوجهات </a:t>
            </a:r>
            <a:r>
              <a:rPr lang="ar-SA" i="0" dirty="0" err="1" smtClean="0">
                <a:cs typeface="AL-Mohanad Bold" pitchFamily="2" charset="-78"/>
              </a:rPr>
              <a:t>الإستراتيجية</a:t>
            </a:r>
            <a:r>
              <a:rPr lang="ar-SA" i="0" dirty="0" smtClean="0">
                <a:cs typeface="AL-Mohanad Bold" pitchFamily="2" charset="-78"/>
              </a:rPr>
              <a:t> والأهداف الرئيسة للشركة ومنها:</a:t>
            </a:r>
          </a:p>
          <a:p>
            <a:pPr marL="914400" lvl="1" indent="-514350" algn="just" rtl="1">
              <a:buBlip>
                <a:blip r:embed="rId2"/>
              </a:buBlip>
              <a:defRPr/>
            </a:pPr>
            <a:r>
              <a:rPr lang="ar-SA" i="0" dirty="0" smtClean="0">
                <a:cs typeface="AL-Mohanad Bold" pitchFamily="2" charset="-78"/>
              </a:rPr>
              <a:t>وضع </a:t>
            </a:r>
            <a:r>
              <a:rPr lang="ar-SA" i="0" dirty="0" err="1" smtClean="0">
                <a:cs typeface="AL-Mohanad Bold" pitchFamily="2" charset="-78"/>
              </a:rPr>
              <a:t>إستراتيجية</a:t>
            </a:r>
            <a:r>
              <a:rPr lang="ar-SA" i="0" dirty="0" smtClean="0">
                <a:cs typeface="AL-Mohanad Bold" pitchFamily="2" charset="-78"/>
              </a:rPr>
              <a:t> للشركة و سياسة لإدارة المخاطر.</a:t>
            </a:r>
          </a:p>
          <a:p>
            <a:pPr marL="914400" lvl="1" indent="-514350" algn="just" rtl="1">
              <a:buBlip>
                <a:blip r:embed="rId2"/>
              </a:buBlip>
              <a:defRPr/>
            </a:pPr>
            <a:r>
              <a:rPr lang="ar-SA" i="0" dirty="0" smtClean="0">
                <a:cs typeface="AL-Mohanad Bold" pitchFamily="2" charset="-78"/>
              </a:rPr>
              <a:t>تحديد الهيكل الرأسمالي الأمثل وإقرار الميزانيات السنوية.</a:t>
            </a:r>
          </a:p>
          <a:p>
            <a:pPr marL="914400" lvl="1" indent="-514350" algn="just" rtl="1">
              <a:buBlip>
                <a:blip r:embed="rId2"/>
              </a:buBlip>
              <a:defRPr/>
            </a:pPr>
            <a:r>
              <a:rPr lang="ar-SA" i="0" dirty="0" smtClean="0">
                <a:cs typeface="AL-Mohanad Bold" pitchFamily="2" charset="-78"/>
              </a:rPr>
              <a:t>الإشراف على النفقات الرأسمالية و تملك أصول الشركة والتصرف بها.</a:t>
            </a:r>
          </a:p>
          <a:p>
            <a:pPr marL="914400" lvl="1" indent="-514350" algn="just" rtl="1">
              <a:buBlip>
                <a:blip r:embed="rId2"/>
              </a:buBlip>
              <a:defRPr/>
            </a:pPr>
            <a:r>
              <a:rPr lang="ar-SA" i="0" dirty="0" smtClean="0">
                <a:cs typeface="AL-Mohanad Bold" pitchFamily="2" charset="-78"/>
              </a:rPr>
              <a:t>وضع أهداف الأداء و مراقبة التنفيذ.</a:t>
            </a:r>
          </a:p>
          <a:p>
            <a:pPr marL="914400" lvl="1" indent="-514350" algn="just" rtl="1">
              <a:buBlip>
                <a:blip r:embed="rId2"/>
              </a:buBlip>
              <a:defRPr/>
            </a:pPr>
            <a:r>
              <a:rPr lang="ar-SA" i="0" dirty="0" smtClean="0">
                <a:cs typeface="AL-Mohanad Bold" pitchFamily="2" charset="-78"/>
              </a:rPr>
              <a:t>المراجعة الدورية للهياكل التنظيمية والوظيفية. </a:t>
            </a:r>
          </a:p>
          <a:p>
            <a:pPr marL="457200" lvl="1" indent="-457200" algn="just" rtl="1">
              <a:buBlip>
                <a:blip r:embed="rId2"/>
              </a:buBlip>
              <a:defRPr/>
            </a:pPr>
            <a:r>
              <a:rPr lang="ar-SA" sz="2800" i="0" dirty="0" smtClean="0">
                <a:cs typeface="AL-Mohanad Bold" pitchFamily="2" charset="-78"/>
              </a:rPr>
              <a:t>وضع </a:t>
            </a:r>
            <a:r>
              <a:rPr lang="ar-SA" sz="2800" i="0" dirty="0">
                <a:cs typeface="AL-Mohanad Bold" pitchFamily="2" charset="-78"/>
              </a:rPr>
              <a:t>أ</a:t>
            </a:r>
            <a:r>
              <a:rPr lang="ar-SA" sz="2800" i="0" dirty="0" smtClean="0">
                <a:cs typeface="AL-Mohanad Bold" pitchFamily="2" charset="-78"/>
              </a:rPr>
              <a:t>نظمة </a:t>
            </a:r>
            <a:r>
              <a:rPr lang="ar-SA" sz="2800" i="0" dirty="0">
                <a:cs typeface="AL-Mohanad Bold" pitchFamily="2" charset="-78"/>
              </a:rPr>
              <a:t>و ضوابط للرقابة الداخلية والإشراف العام عليها. </a:t>
            </a:r>
            <a:endParaRPr lang="en-US" sz="2800" i="0" dirty="0">
              <a:solidFill>
                <a:srgbClr val="FF0000"/>
              </a:solidFill>
              <a:cs typeface="AL-Mohanad Bold" pitchFamily="2" charset="-78"/>
            </a:endParaRPr>
          </a:p>
        </p:txBody>
      </p:sp>
      <p:sp>
        <p:nvSpPr>
          <p:cNvPr id="6" name="Title 1"/>
          <p:cNvSpPr txBox="1">
            <a:spLocks/>
          </p:cNvSpPr>
          <p:nvPr/>
        </p:nvSpPr>
        <p:spPr bwMode="auto">
          <a:xfrm>
            <a:off x="1258888" y="333375"/>
            <a:ext cx="7010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defTabSz="457200" rtl="0" fontAlgn="base">
              <a:spcBef>
                <a:spcPct val="0"/>
              </a:spcBef>
              <a:spcAft>
                <a:spcPct val="0"/>
              </a:spcAft>
              <a:defRPr sz="3200" i="1" kern="1200">
                <a:solidFill>
                  <a:srgbClr val="404040"/>
                </a:solidFill>
                <a:latin typeface="Gill Sans MT" pitchFamily="34" charset="0"/>
                <a:ea typeface="Gill Sans MT" pitchFamily="34" charset="0"/>
                <a:cs typeface="Gill Sans MT" pitchFamily="34" charset="0"/>
              </a:defRPr>
            </a:lvl1pPr>
            <a:lvl2pPr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2pPr>
            <a:lvl3pPr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3pPr>
            <a:lvl4pPr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4pPr>
            <a:lvl5pPr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5pPr>
            <a:lvl6pPr marL="457200"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6pPr>
            <a:lvl7pPr marL="914400"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7pPr>
            <a:lvl8pPr marL="1371600"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8pPr>
            <a:lvl9pPr marL="1828800"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9pPr>
          </a:lstStyle>
          <a:p>
            <a:pPr algn="r"/>
            <a:r>
              <a:rPr lang="ar-SA" sz="2400" b="1" i="0" dirty="0" smtClean="0">
                <a:solidFill>
                  <a:prstClr val="white">
                    <a:lumMod val="50000"/>
                  </a:prstClr>
                </a:solidFill>
                <a:latin typeface="ae_AlMohanad"/>
                <a:ea typeface="GE Dinar One Light" pitchFamily="18" charset="-78"/>
                <a:cs typeface="AL-Mohanad Bold" pitchFamily="2" charset="-78"/>
              </a:rPr>
              <a:t>لائحة حوكمة الشركات في المملكة العربية السعودية</a:t>
            </a:r>
            <a:endParaRPr lang="en-US" sz="2400" b="1" i="0" dirty="0">
              <a:solidFill>
                <a:prstClr val="white">
                  <a:lumMod val="50000"/>
                </a:prstClr>
              </a:solidFill>
              <a:latin typeface="ae_AlMohanad"/>
              <a:ea typeface="GE Dinar One Light" pitchFamily="18" charset="-78"/>
              <a:cs typeface="AL-Mohanad Bold" pitchFamily="2" charset="-78"/>
            </a:endParaRPr>
          </a:p>
        </p:txBody>
      </p:sp>
    </p:spTree>
    <p:extLst>
      <p:ext uri="{BB962C8B-B14F-4D97-AF65-F5344CB8AC3E}">
        <p14:creationId xmlns:p14="http://schemas.microsoft.com/office/powerpoint/2010/main" val="4098671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304800" y="1371600"/>
            <a:ext cx="8491538" cy="4449763"/>
          </a:xfrm>
        </p:spPr>
        <p:txBody>
          <a:bodyPr/>
          <a:lstStyle/>
          <a:p>
            <a:pPr marL="0" indent="0" algn="just" rtl="1">
              <a:buNone/>
            </a:pPr>
            <a:r>
              <a:rPr lang="ar-SA" sz="2400" b="1" i="0" dirty="0">
                <a:solidFill>
                  <a:srgbClr val="00579E"/>
                </a:solidFill>
                <a:latin typeface="GE Dinar One Light" pitchFamily="18" charset="-78"/>
                <a:ea typeface="GE Dinar One Light" pitchFamily="18" charset="-78"/>
                <a:cs typeface="AL-Mohanad Bold" pitchFamily="2" charset="-78"/>
              </a:rPr>
              <a:t>الوظائف الأساسية لمجلس </a:t>
            </a:r>
            <a:r>
              <a:rPr lang="ar-SA" sz="2400" b="1" i="0" dirty="0" smtClean="0">
                <a:solidFill>
                  <a:srgbClr val="00579E"/>
                </a:solidFill>
                <a:latin typeface="GE Dinar One Light" pitchFamily="18" charset="-78"/>
                <a:ea typeface="GE Dinar One Light" pitchFamily="18" charset="-78"/>
                <a:cs typeface="AL-Mohanad Bold" pitchFamily="2" charset="-78"/>
              </a:rPr>
              <a:t>الإدارة</a:t>
            </a:r>
          </a:p>
          <a:p>
            <a:pPr marL="0" indent="0" algn="just" rtl="1">
              <a:buNone/>
            </a:pPr>
            <a:endParaRPr lang="ar-SA" sz="1000" b="1" i="0" dirty="0">
              <a:solidFill>
                <a:srgbClr val="00579E"/>
              </a:solidFill>
              <a:latin typeface="GE Dinar One Light" pitchFamily="18" charset="-78"/>
              <a:ea typeface="GE Dinar One Light" pitchFamily="18" charset="-78"/>
              <a:cs typeface="AL-Mohanad Bold" pitchFamily="2" charset="-78"/>
            </a:endParaRPr>
          </a:p>
          <a:p>
            <a:pPr algn="just" rtl="1">
              <a:buBlip>
                <a:blip r:embed="rId2"/>
              </a:buBlip>
            </a:pPr>
            <a:r>
              <a:rPr lang="ar-SA" i="0" dirty="0" smtClean="0">
                <a:ea typeface="GE Dinar One Light" pitchFamily="18" charset="-78"/>
                <a:cs typeface="AL-Mohanad Bold" pitchFamily="2" charset="-78"/>
              </a:rPr>
              <a:t>وضع نظام حوكمة خاص بالشركة.</a:t>
            </a:r>
            <a:endParaRPr lang="ar-SA" i="0" dirty="0" smtClean="0">
              <a:solidFill>
                <a:srgbClr val="FF0000"/>
              </a:solidFill>
              <a:ea typeface="GE Dinar One Light" pitchFamily="18" charset="-78"/>
              <a:cs typeface="AL-Mohanad Bold" pitchFamily="2" charset="-78"/>
            </a:endParaRPr>
          </a:p>
          <a:p>
            <a:pPr algn="just" rtl="1">
              <a:buBlip>
                <a:blip r:embed="rId2"/>
              </a:buBlip>
            </a:pPr>
            <a:r>
              <a:rPr lang="ar-SA" i="0" dirty="0" smtClean="0">
                <a:ea typeface="GE Dinar One Light" pitchFamily="18" charset="-78"/>
                <a:cs typeface="AL-Mohanad Bold" pitchFamily="2" charset="-78"/>
              </a:rPr>
              <a:t>وضع سياسات و معايير للعضوية في مجلس الإدارة و تنفيذها بعد إقرار الجمعية العامة لها.</a:t>
            </a:r>
          </a:p>
          <a:p>
            <a:pPr algn="just" rtl="1">
              <a:buBlip>
                <a:blip r:embed="rId2"/>
              </a:buBlip>
            </a:pPr>
            <a:r>
              <a:rPr lang="ar-SA" i="0" dirty="0" smtClean="0">
                <a:ea typeface="GE Dinar One Light" pitchFamily="18" charset="-78"/>
                <a:cs typeface="AL-Mohanad Bold" pitchFamily="2" charset="-78"/>
              </a:rPr>
              <a:t>وضع سياسة مكتوبة تنظم العلاقة مع أصحاب المصالح </a:t>
            </a:r>
            <a:r>
              <a:rPr lang="en-US" dirty="0" smtClean="0">
                <a:ea typeface="GE Dinar One Light" pitchFamily="18" charset="-78"/>
                <a:cs typeface="AL-Mohanad Bold" pitchFamily="2" charset="-78"/>
              </a:rPr>
              <a:t>(stakeholders)</a:t>
            </a:r>
          </a:p>
          <a:p>
            <a:pPr marL="914400" lvl="1" indent="-514350" algn="just" rtl="1">
              <a:buBlip>
                <a:blip r:embed="rId2"/>
              </a:buBlip>
            </a:pPr>
            <a:r>
              <a:rPr lang="ar-SA" sz="2000" i="0" dirty="0" smtClean="0">
                <a:ea typeface="GE Dinar One Light" pitchFamily="18" charset="-78"/>
                <a:cs typeface="AL-Mohanad Bold" pitchFamily="2" charset="-78"/>
              </a:rPr>
              <a:t>آليات تعويض لهم في حالة انتهاك حقوقهم.</a:t>
            </a:r>
          </a:p>
          <a:p>
            <a:pPr marL="914400" lvl="1" indent="-514350" algn="just" rtl="1">
              <a:buBlip>
                <a:blip r:embed="rId2"/>
              </a:buBlip>
            </a:pPr>
            <a:r>
              <a:rPr lang="ar-SA" sz="2000" i="0" dirty="0" smtClean="0">
                <a:ea typeface="GE Dinar One Light" pitchFamily="18" charset="-78"/>
                <a:cs typeface="AL-Mohanad Bold" pitchFamily="2" charset="-78"/>
              </a:rPr>
              <a:t>قواعد السلوك المهني للعاملين في الشركة بحيث تنظم العلاقة بين الشركة وأصحاب المصالح.</a:t>
            </a:r>
          </a:p>
          <a:p>
            <a:pPr marL="914400" lvl="1" indent="-514350" algn="just" rtl="1">
              <a:buBlip>
                <a:blip r:embed="rId2"/>
              </a:buBlip>
            </a:pPr>
            <a:r>
              <a:rPr lang="ar-SA" sz="2000" i="0" dirty="0" smtClean="0">
                <a:ea typeface="GE Dinar One Light" pitchFamily="18" charset="-78"/>
                <a:cs typeface="AL-Mohanad Bold" pitchFamily="2" charset="-78"/>
              </a:rPr>
              <a:t>مساهمة الشركة الاجتماعية.</a:t>
            </a:r>
          </a:p>
          <a:p>
            <a:pPr algn="just" rtl="1">
              <a:buBlip>
                <a:blip r:embed="rId2"/>
              </a:buBlip>
            </a:pPr>
            <a:r>
              <a:rPr lang="ar-SA" i="0" dirty="0" smtClean="0">
                <a:ea typeface="GE Dinar One Light" pitchFamily="18" charset="-78"/>
                <a:cs typeface="AL-Mohanad Bold" pitchFamily="2" charset="-78"/>
              </a:rPr>
              <a:t>وضع السياسات والإجراءات لإفصاح الشركة عن المعلومات الجوهرية </a:t>
            </a:r>
          </a:p>
          <a:p>
            <a:pPr marL="0" indent="0" algn="just" rtl="1">
              <a:buFont typeface="Arial" pitchFamily="34" charset="0"/>
              <a:buNone/>
            </a:pPr>
            <a:endParaRPr lang="en-US" i="0" dirty="0" smtClean="0">
              <a:ea typeface="GE Dinar One Light" pitchFamily="18" charset="-78"/>
              <a:cs typeface="AL-Mohanad Bold" pitchFamily="2" charset="-78"/>
            </a:endParaRPr>
          </a:p>
          <a:p>
            <a:pPr marL="0" indent="0" algn="just" rtl="1">
              <a:buFont typeface="Arial" pitchFamily="34" charset="0"/>
              <a:buNone/>
            </a:pPr>
            <a:endParaRPr lang="ar-SA" i="0" dirty="0" smtClean="0">
              <a:ea typeface="GE Dinar One Light" pitchFamily="18" charset="-78"/>
              <a:cs typeface="AL-Mohanad Bold" pitchFamily="2" charset="-78"/>
            </a:endParaRPr>
          </a:p>
        </p:txBody>
      </p:sp>
      <p:sp>
        <p:nvSpPr>
          <p:cNvPr id="6" name="Title 1"/>
          <p:cNvSpPr txBox="1">
            <a:spLocks/>
          </p:cNvSpPr>
          <p:nvPr/>
        </p:nvSpPr>
        <p:spPr bwMode="auto">
          <a:xfrm>
            <a:off x="1258888" y="333375"/>
            <a:ext cx="7010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defTabSz="457200" rtl="0" fontAlgn="base">
              <a:spcBef>
                <a:spcPct val="0"/>
              </a:spcBef>
              <a:spcAft>
                <a:spcPct val="0"/>
              </a:spcAft>
              <a:defRPr sz="3200" i="1" kern="1200">
                <a:solidFill>
                  <a:srgbClr val="404040"/>
                </a:solidFill>
                <a:latin typeface="Gill Sans MT" pitchFamily="34" charset="0"/>
                <a:ea typeface="Gill Sans MT" pitchFamily="34" charset="0"/>
                <a:cs typeface="Gill Sans MT" pitchFamily="34" charset="0"/>
              </a:defRPr>
            </a:lvl1pPr>
            <a:lvl2pPr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2pPr>
            <a:lvl3pPr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3pPr>
            <a:lvl4pPr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4pPr>
            <a:lvl5pPr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5pPr>
            <a:lvl6pPr marL="457200"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6pPr>
            <a:lvl7pPr marL="914400"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7pPr>
            <a:lvl8pPr marL="1371600"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8pPr>
            <a:lvl9pPr marL="1828800"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9pPr>
          </a:lstStyle>
          <a:p>
            <a:pPr algn="r"/>
            <a:r>
              <a:rPr lang="ar-SA" sz="2400" b="1" i="0" dirty="0" smtClean="0">
                <a:solidFill>
                  <a:prstClr val="white">
                    <a:lumMod val="50000"/>
                  </a:prstClr>
                </a:solidFill>
                <a:latin typeface="ae_AlMohanad"/>
                <a:ea typeface="GE Dinar One Light" pitchFamily="18" charset="-78"/>
                <a:cs typeface="AL-Mohanad Bold" pitchFamily="2" charset="-78"/>
              </a:rPr>
              <a:t>لائحة حوكمة الشركات في المملكة العربية السعودية</a:t>
            </a:r>
            <a:endParaRPr lang="en-US" sz="2400" b="1" i="0" dirty="0">
              <a:solidFill>
                <a:prstClr val="white">
                  <a:lumMod val="50000"/>
                </a:prstClr>
              </a:solidFill>
              <a:latin typeface="ae_AlMohanad"/>
              <a:ea typeface="GE Dinar One Light" pitchFamily="18" charset="-78"/>
              <a:cs typeface="AL-Mohanad Bold" pitchFamily="2" charset="-78"/>
            </a:endParaRPr>
          </a:p>
        </p:txBody>
      </p:sp>
    </p:spTree>
    <p:extLst>
      <p:ext uri="{BB962C8B-B14F-4D97-AF65-F5344CB8AC3E}">
        <p14:creationId xmlns:p14="http://schemas.microsoft.com/office/powerpoint/2010/main" val="1129344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258888" y="333375"/>
            <a:ext cx="7010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defTabSz="457200" rtl="0" fontAlgn="base">
              <a:spcBef>
                <a:spcPct val="0"/>
              </a:spcBef>
              <a:spcAft>
                <a:spcPct val="0"/>
              </a:spcAft>
              <a:defRPr sz="3200" i="1" kern="1200">
                <a:solidFill>
                  <a:srgbClr val="404040"/>
                </a:solidFill>
                <a:latin typeface="Gill Sans MT" pitchFamily="34" charset="0"/>
                <a:ea typeface="Gill Sans MT" pitchFamily="34" charset="0"/>
                <a:cs typeface="Gill Sans MT" pitchFamily="34" charset="0"/>
              </a:defRPr>
            </a:lvl1pPr>
            <a:lvl2pPr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2pPr>
            <a:lvl3pPr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3pPr>
            <a:lvl4pPr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4pPr>
            <a:lvl5pPr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5pPr>
            <a:lvl6pPr marL="457200"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6pPr>
            <a:lvl7pPr marL="914400"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7pPr>
            <a:lvl8pPr marL="1371600"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8pPr>
            <a:lvl9pPr marL="1828800"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9pPr>
          </a:lstStyle>
          <a:p>
            <a:pPr algn="r"/>
            <a:r>
              <a:rPr lang="ar-SA" sz="2400" b="1" i="0" dirty="0">
                <a:solidFill>
                  <a:prstClr val="white">
                    <a:lumMod val="50000"/>
                  </a:prstClr>
                </a:solidFill>
                <a:latin typeface="ae_AlMohanad"/>
                <a:ea typeface="GE Dinar One Light" pitchFamily="18" charset="-78"/>
                <a:cs typeface="AL-Mohanad Bold" pitchFamily="2" charset="-78"/>
              </a:rPr>
              <a:t>الوظائف الأساسية لمجلس الإدارة</a:t>
            </a:r>
          </a:p>
        </p:txBody>
      </p:sp>
      <p:graphicFrame>
        <p:nvGraphicFramePr>
          <p:cNvPr id="4" name="Chart 3"/>
          <p:cNvGraphicFramePr>
            <a:graphicFrameLocks/>
          </p:cNvGraphicFramePr>
          <p:nvPr>
            <p:extLst>
              <p:ext uri="{D42A27DB-BD31-4B8C-83A1-F6EECF244321}">
                <p14:modId xmlns:p14="http://schemas.microsoft.com/office/powerpoint/2010/main" val="1351610903"/>
              </p:ext>
            </p:extLst>
          </p:nvPr>
        </p:nvGraphicFramePr>
        <p:xfrm>
          <a:off x="990600" y="1524000"/>
          <a:ext cx="6629400" cy="3962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203050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447800"/>
            <a:ext cx="8355013" cy="4449763"/>
          </a:xfrm>
        </p:spPr>
        <p:txBody>
          <a:bodyPr/>
          <a:lstStyle/>
          <a:p>
            <a:pPr marL="0" indent="0" algn="just" rtl="1">
              <a:buFont typeface="Arial" pitchFamily="34" charset="0"/>
              <a:buNone/>
            </a:pPr>
            <a:r>
              <a:rPr lang="ar-SA" sz="2400" b="1" i="0" dirty="0" smtClean="0">
                <a:solidFill>
                  <a:srgbClr val="00579E"/>
                </a:solidFill>
                <a:latin typeface="GE Dinar One Light" pitchFamily="18" charset="-78"/>
                <a:ea typeface="GE Dinar One Light" pitchFamily="18" charset="-78"/>
                <a:cs typeface="AL-Mohanad Bold" pitchFamily="2" charset="-78"/>
              </a:rPr>
              <a:t>مسؤوليات مجلس الإدارة</a:t>
            </a:r>
          </a:p>
          <a:p>
            <a:pPr marL="0" indent="0" algn="just" rtl="1">
              <a:buFont typeface="Arial" pitchFamily="34" charset="0"/>
              <a:buNone/>
            </a:pPr>
            <a:endParaRPr lang="ar-SA" sz="1000" b="1" i="0" dirty="0" smtClean="0">
              <a:solidFill>
                <a:srgbClr val="00579E"/>
              </a:solidFill>
              <a:latin typeface="GE Dinar One Light" pitchFamily="18" charset="-78"/>
              <a:ea typeface="GE Dinar One Light" pitchFamily="18" charset="-78"/>
              <a:cs typeface="AL-Mohanad Bold" pitchFamily="2" charset="-78"/>
            </a:endParaRPr>
          </a:p>
          <a:p>
            <a:pPr algn="just" rtl="1">
              <a:buBlip>
                <a:blip r:embed="rId2"/>
              </a:buBlip>
            </a:pPr>
            <a:r>
              <a:rPr lang="ar-SA" i="0" dirty="0" smtClean="0">
                <a:ea typeface="GE Dinar One Light" pitchFamily="18" charset="-78"/>
                <a:cs typeface="AL-Mohanad Bold" pitchFamily="2" charset="-78"/>
              </a:rPr>
              <a:t>يتحمل المجلس المسؤولية النهائية وإن شكل لجاناً أو فوض إلى أشخاص </a:t>
            </a:r>
            <a:r>
              <a:rPr lang="ar-SA" i="0" dirty="0">
                <a:ea typeface="GE Dinar One Light" pitchFamily="18" charset="-78"/>
                <a:cs typeface="AL-Mohanad Bold" pitchFamily="2" charset="-78"/>
              </a:rPr>
              <a:t>ا</a:t>
            </a:r>
            <a:r>
              <a:rPr lang="ar-SA" i="0" dirty="0" smtClean="0">
                <a:ea typeface="GE Dinar One Light" pitchFamily="18" charset="-78"/>
                <a:cs typeface="AL-Mohanad Bold" pitchFamily="2" charset="-78"/>
              </a:rPr>
              <a:t>لقيام ببعض أعماله.</a:t>
            </a:r>
          </a:p>
          <a:p>
            <a:pPr algn="just" rtl="1">
              <a:buBlip>
                <a:blip r:embed="rId2"/>
              </a:buBlip>
            </a:pPr>
            <a:r>
              <a:rPr lang="ar-SA" i="0" dirty="0" smtClean="0">
                <a:ea typeface="GE Dinar One Light" pitchFamily="18" charset="-78"/>
                <a:cs typeface="AL-Mohanad Bold" pitchFamily="2" charset="-78"/>
              </a:rPr>
              <a:t>يجب تحديد مسؤوليات المجلس بوضوح في نظام الشركة.</a:t>
            </a:r>
          </a:p>
          <a:p>
            <a:pPr algn="just" rtl="1">
              <a:buBlip>
                <a:blip r:embed="rId2"/>
              </a:buBlip>
            </a:pPr>
            <a:r>
              <a:rPr lang="ar-SA" i="0" dirty="0" smtClean="0">
                <a:ea typeface="GE Dinar One Light" pitchFamily="18" charset="-78"/>
                <a:cs typeface="AL-Mohanad Bold" pitchFamily="2" charset="-78"/>
              </a:rPr>
              <a:t>يجب أن يؤدي المجلس مهماته بمسؤولية وحسن نية، وأن تكون القرارات مبنية على معلومات وافية من الإدارة التنفيذية.</a:t>
            </a:r>
          </a:p>
          <a:p>
            <a:pPr algn="just" rtl="1">
              <a:buBlip>
                <a:blip r:embed="rId2"/>
              </a:buBlip>
            </a:pPr>
            <a:r>
              <a:rPr lang="ar-SA" i="0" dirty="0" smtClean="0">
                <a:ea typeface="GE Dinar One Light" pitchFamily="18" charset="-78"/>
                <a:cs typeface="AL-Mohanad Bold" pitchFamily="2" charset="-78"/>
              </a:rPr>
              <a:t>يمثل عضو مجلس الإدارة </a:t>
            </a:r>
            <a:r>
              <a:rPr lang="ar-SA" i="0" u="sng" dirty="0" smtClean="0">
                <a:ea typeface="GE Dinar One Light" pitchFamily="18" charset="-78"/>
                <a:cs typeface="AL-Mohanad Bold" pitchFamily="2" charset="-78"/>
              </a:rPr>
              <a:t>جميع المساهمين </a:t>
            </a:r>
          </a:p>
          <a:p>
            <a:pPr algn="just" rtl="1">
              <a:buBlip>
                <a:blip r:embed="rId2"/>
              </a:buBlip>
            </a:pPr>
            <a:r>
              <a:rPr lang="ar-SA" i="0" dirty="0" smtClean="0">
                <a:ea typeface="GE Dinar One Light" pitchFamily="18" charset="-78"/>
                <a:cs typeface="AL-Mohanad Bold" pitchFamily="2" charset="-78"/>
              </a:rPr>
              <a:t>يحدد المجلس الصلاحيات التي يفوضها إلى الإدارة التنفيذية.</a:t>
            </a:r>
            <a:endParaRPr lang="en-US" i="0" dirty="0" smtClean="0">
              <a:ea typeface="GE Dinar One Light" pitchFamily="18" charset="-78"/>
              <a:cs typeface="AL-Mohanad Bold" pitchFamily="2" charset="-78"/>
            </a:endParaRPr>
          </a:p>
          <a:p>
            <a:pPr marL="0" indent="0" algn="just" rtl="1">
              <a:buFont typeface="Arial" pitchFamily="34" charset="0"/>
              <a:buNone/>
            </a:pPr>
            <a:endParaRPr lang="ar-SA" i="0" dirty="0" smtClean="0">
              <a:ea typeface="GE Dinar One Light" pitchFamily="18" charset="-78"/>
              <a:cs typeface="AL-Mohanad Bold" pitchFamily="2" charset="-78"/>
            </a:endParaRPr>
          </a:p>
        </p:txBody>
      </p:sp>
      <p:sp>
        <p:nvSpPr>
          <p:cNvPr id="8" name="Title 1"/>
          <p:cNvSpPr txBox="1">
            <a:spLocks/>
          </p:cNvSpPr>
          <p:nvPr/>
        </p:nvSpPr>
        <p:spPr bwMode="auto">
          <a:xfrm>
            <a:off x="1258888" y="381000"/>
            <a:ext cx="7010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defTabSz="457200" rtl="0" fontAlgn="base">
              <a:spcBef>
                <a:spcPct val="0"/>
              </a:spcBef>
              <a:spcAft>
                <a:spcPct val="0"/>
              </a:spcAft>
              <a:defRPr sz="3200" i="1" kern="1200">
                <a:solidFill>
                  <a:srgbClr val="404040"/>
                </a:solidFill>
                <a:latin typeface="Gill Sans MT" pitchFamily="34" charset="0"/>
                <a:ea typeface="Gill Sans MT" pitchFamily="34" charset="0"/>
                <a:cs typeface="Gill Sans MT" pitchFamily="34" charset="0"/>
              </a:defRPr>
            </a:lvl1pPr>
            <a:lvl2pPr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2pPr>
            <a:lvl3pPr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3pPr>
            <a:lvl4pPr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4pPr>
            <a:lvl5pPr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5pPr>
            <a:lvl6pPr marL="457200"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6pPr>
            <a:lvl7pPr marL="914400"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7pPr>
            <a:lvl8pPr marL="1371600"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8pPr>
            <a:lvl9pPr marL="1828800"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9pPr>
          </a:lstStyle>
          <a:p>
            <a:pPr algn="r"/>
            <a:r>
              <a:rPr lang="ar-SA" sz="2400" b="1" i="0" dirty="0" smtClean="0">
                <a:solidFill>
                  <a:prstClr val="white">
                    <a:lumMod val="50000"/>
                  </a:prstClr>
                </a:solidFill>
                <a:latin typeface="ae_AlMohanad"/>
                <a:ea typeface="GE Dinar One Light" pitchFamily="18" charset="-78"/>
                <a:cs typeface="AL-Mohanad Bold" pitchFamily="2" charset="-78"/>
              </a:rPr>
              <a:t>لائحة حوكمة الشركات في المملكة العربية السعودية</a:t>
            </a:r>
            <a:endParaRPr lang="en-US" sz="2400" b="1" i="0" dirty="0">
              <a:solidFill>
                <a:prstClr val="white">
                  <a:lumMod val="50000"/>
                </a:prstClr>
              </a:solidFill>
              <a:latin typeface="ae_AlMohanad"/>
              <a:ea typeface="GE Dinar One Light" pitchFamily="18" charset="-78"/>
              <a:cs typeface="AL-Mohanad Bold" pitchFamily="2" charset="-78"/>
            </a:endParaRPr>
          </a:p>
        </p:txBody>
      </p:sp>
    </p:spTree>
    <p:extLst>
      <p:ext uri="{BB962C8B-B14F-4D97-AF65-F5344CB8AC3E}">
        <p14:creationId xmlns:p14="http://schemas.microsoft.com/office/powerpoint/2010/main" val="4724663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347293" y="1524000"/>
            <a:ext cx="8449414" cy="4110335"/>
          </a:xfrm>
        </p:spPr>
        <p:txBody>
          <a:bodyPr/>
          <a:lstStyle/>
          <a:p>
            <a:pPr algn="just" rtl="1">
              <a:buBlip>
                <a:blip r:embed="rId3"/>
              </a:buBlip>
            </a:pPr>
            <a:r>
              <a:rPr lang="ar-SA" i="0" dirty="0" smtClean="0">
                <a:ea typeface="GE Dinar One Light" pitchFamily="18" charset="-78"/>
                <a:cs typeface="AL-Mohanad Bold" pitchFamily="2" charset="-78"/>
              </a:rPr>
              <a:t>تعريف و تدريب أعضاء المجلس الجدد على عمل الشركة والجوانب المالية والقانونية.</a:t>
            </a:r>
          </a:p>
          <a:p>
            <a:pPr algn="just" rtl="1">
              <a:buBlip>
                <a:blip r:embed="rId3"/>
              </a:buBlip>
            </a:pPr>
            <a:r>
              <a:rPr lang="ar-SA" i="0" dirty="0" smtClean="0">
                <a:ea typeface="GE Dinar One Light" pitchFamily="18" charset="-78"/>
                <a:cs typeface="AL-Mohanad Bold" pitchFamily="2" charset="-78"/>
              </a:rPr>
              <a:t>التأكد من توفير الشركة معلومات كافية لأعضاء المجلس وخاصة غير التنفيذيين</a:t>
            </a:r>
          </a:p>
          <a:p>
            <a:pPr marL="342900" lvl="1" indent="-342900" algn="just" rtl="1">
              <a:buBlip>
                <a:blip r:embed="rId3"/>
              </a:buBlip>
            </a:pPr>
            <a:r>
              <a:rPr lang="ar-SA" sz="2800" i="0" dirty="0" smtClean="0">
                <a:ea typeface="GE Dinar One Light" pitchFamily="18" charset="-78"/>
                <a:cs typeface="AL-Mohanad Bold" pitchFamily="2" charset="-78"/>
              </a:rPr>
              <a:t>لا يجوز للمجلس (</a:t>
            </a:r>
            <a:r>
              <a:rPr lang="ar-SA" sz="2800" i="0" u="sng" dirty="0">
                <a:ea typeface="GE Dinar One Light" pitchFamily="18" charset="-78"/>
                <a:cs typeface="AL-Mohanad Bold" pitchFamily="2" charset="-78"/>
              </a:rPr>
              <a:t>عقد قروض </a:t>
            </a:r>
            <a:r>
              <a:rPr lang="ar-SA" sz="2800" i="0" u="sng" dirty="0" smtClean="0">
                <a:ea typeface="GE Dinar One Light" pitchFamily="18" charset="-78"/>
                <a:cs typeface="AL-Mohanad Bold" pitchFamily="2" charset="-78"/>
              </a:rPr>
              <a:t>تتجاوز </a:t>
            </a:r>
            <a:r>
              <a:rPr lang="ar-SA" sz="2800" i="0" u="sng" dirty="0">
                <a:ea typeface="GE Dinar One Light" pitchFamily="18" charset="-78"/>
                <a:cs typeface="AL-Mohanad Bold" pitchFamily="2" charset="-78"/>
              </a:rPr>
              <a:t>آجالها ثلاث </a:t>
            </a:r>
            <a:r>
              <a:rPr lang="ar-SA" sz="2800" i="0" u="sng" dirty="0" smtClean="0">
                <a:ea typeface="GE Dinar One Light" pitchFamily="18" charset="-78"/>
                <a:cs typeface="AL-Mohanad Bold" pitchFamily="2" charset="-78"/>
              </a:rPr>
              <a:t>سنوات، وبيع </a:t>
            </a:r>
            <a:r>
              <a:rPr lang="ar-SA" sz="2800" i="0" u="sng" dirty="0">
                <a:ea typeface="GE Dinar One Light" pitchFamily="18" charset="-78"/>
                <a:cs typeface="AL-Mohanad Bold" pitchFamily="2" charset="-78"/>
              </a:rPr>
              <a:t>عقارات للشركة </a:t>
            </a:r>
            <a:r>
              <a:rPr lang="ar-SA" sz="2800" i="0" u="sng" dirty="0" smtClean="0">
                <a:ea typeface="GE Dinar One Light" pitchFamily="18" charset="-78"/>
                <a:cs typeface="AL-Mohanad Bold" pitchFamily="2" charset="-78"/>
              </a:rPr>
              <a:t>أو رهنها، وإبراء </a:t>
            </a:r>
            <a:r>
              <a:rPr lang="ar-SA" sz="2800" i="0" u="sng" dirty="0">
                <a:ea typeface="GE Dinar One Light" pitchFamily="18" charset="-78"/>
                <a:cs typeface="AL-Mohanad Bold" pitchFamily="2" charset="-78"/>
              </a:rPr>
              <a:t>مديني الشركة من </a:t>
            </a:r>
            <a:r>
              <a:rPr lang="ar-SA" sz="2800" i="0" u="sng" dirty="0" smtClean="0">
                <a:ea typeface="GE Dinar One Light" pitchFamily="18" charset="-78"/>
                <a:cs typeface="AL-Mohanad Bold" pitchFamily="2" charset="-78"/>
              </a:rPr>
              <a:t>التزاماتهم</a:t>
            </a:r>
            <a:r>
              <a:rPr lang="ar-SA" sz="2800" i="0" dirty="0" smtClean="0">
                <a:ea typeface="GE Dinar One Light" pitchFamily="18" charset="-78"/>
                <a:cs typeface="AL-Mohanad Bold" pitchFamily="2" charset="-78"/>
              </a:rPr>
              <a:t>) إلا بإذن من الجمعية العامة ما لم تكن هذه التصرفات داخله بطبيعتها في أغراض الشركة.</a:t>
            </a:r>
            <a:endParaRPr lang="en-US" sz="2800" i="0" dirty="0" smtClean="0">
              <a:ea typeface="GE Dinar One Light" pitchFamily="18" charset="-78"/>
              <a:cs typeface="AL-Mohanad Bold" pitchFamily="2" charset="-78"/>
            </a:endParaRPr>
          </a:p>
        </p:txBody>
      </p:sp>
      <p:sp>
        <p:nvSpPr>
          <p:cNvPr id="3" name="Rectangle 2"/>
          <p:cNvSpPr/>
          <p:nvPr/>
        </p:nvSpPr>
        <p:spPr>
          <a:xfrm>
            <a:off x="6324600" y="990600"/>
            <a:ext cx="2505814" cy="461665"/>
          </a:xfrm>
          <a:prstGeom prst="rect">
            <a:avLst/>
          </a:prstGeom>
        </p:spPr>
        <p:txBody>
          <a:bodyPr wrap="none">
            <a:spAutoFit/>
          </a:bodyPr>
          <a:lstStyle/>
          <a:p>
            <a:pPr lvl="0" algn="r" defTabSz="457200" rtl="1" fontAlgn="base">
              <a:spcBef>
                <a:spcPct val="20000"/>
              </a:spcBef>
              <a:spcAft>
                <a:spcPct val="0"/>
              </a:spcAft>
            </a:pPr>
            <a:r>
              <a:rPr lang="ar-SA" sz="2400" b="1" dirty="0">
                <a:solidFill>
                  <a:srgbClr val="00579E"/>
                </a:solidFill>
                <a:latin typeface="GE Dinar One Light" pitchFamily="18" charset="-78"/>
                <a:ea typeface="GE Dinar One Light" pitchFamily="18" charset="-78"/>
                <a:cs typeface="AL-Mohanad Bold" pitchFamily="2" charset="-78"/>
              </a:rPr>
              <a:t>مسؤوليات مجلس الإدارة</a:t>
            </a:r>
          </a:p>
        </p:txBody>
      </p:sp>
      <p:sp>
        <p:nvSpPr>
          <p:cNvPr id="7" name="Title 1"/>
          <p:cNvSpPr txBox="1">
            <a:spLocks/>
          </p:cNvSpPr>
          <p:nvPr/>
        </p:nvSpPr>
        <p:spPr bwMode="auto">
          <a:xfrm>
            <a:off x="1258888" y="333375"/>
            <a:ext cx="7010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defTabSz="457200" rtl="0" fontAlgn="base">
              <a:spcBef>
                <a:spcPct val="0"/>
              </a:spcBef>
              <a:spcAft>
                <a:spcPct val="0"/>
              </a:spcAft>
              <a:defRPr sz="3200" i="1" kern="1200">
                <a:solidFill>
                  <a:srgbClr val="404040"/>
                </a:solidFill>
                <a:latin typeface="Gill Sans MT" pitchFamily="34" charset="0"/>
                <a:ea typeface="Gill Sans MT" pitchFamily="34" charset="0"/>
                <a:cs typeface="Gill Sans MT" pitchFamily="34" charset="0"/>
              </a:defRPr>
            </a:lvl1pPr>
            <a:lvl2pPr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2pPr>
            <a:lvl3pPr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3pPr>
            <a:lvl4pPr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4pPr>
            <a:lvl5pPr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5pPr>
            <a:lvl6pPr marL="457200"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6pPr>
            <a:lvl7pPr marL="914400"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7pPr>
            <a:lvl8pPr marL="1371600"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8pPr>
            <a:lvl9pPr marL="1828800"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9pPr>
          </a:lstStyle>
          <a:p>
            <a:pPr algn="r"/>
            <a:r>
              <a:rPr lang="ar-SA" sz="2400" b="1" i="0" dirty="0" smtClean="0">
                <a:solidFill>
                  <a:prstClr val="white">
                    <a:lumMod val="50000"/>
                  </a:prstClr>
                </a:solidFill>
                <a:latin typeface="ae_AlMohanad"/>
                <a:ea typeface="GE Dinar One Light" pitchFamily="18" charset="-78"/>
                <a:cs typeface="AL-Mohanad Bold" pitchFamily="2" charset="-78"/>
              </a:rPr>
              <a:t>لائحة حوكمة الشركات في المملكة العربية السعودية</a:t>
            </a:r>
            <a:endParaRPr lang="en-US" sz="2400" b="1" i="0" dirty="0">
              <a:solidFill>
                <a:prstClr val="white">
                  <a:lumMod val="50000"/>
                </a:prstClr>
              </a:solidFill>
              <a:latin typeface="ae_AlMohanad"/>
              <a:ea typeface="GE Dinar One Light" pitchFamily="18" charset="-78"/>
              <a:cs typeface="AL-Mohanad Bold" pitchFamily="2" charset="-78"/>
            </a:endParaRPr>
          </a:p>
        </p:txBody>
      </p:sp>
    </p:spTree>
    <p:extLst>
      <p:ext uri="{BB962C8B-B14F-4D97-AF65-F5344CB8AC3E}">
        <p14:creationId xmlns:p14="http://schemas.microsoft.com/office/powerpoint/2010/main" val="2352299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188" y="1600200"/>
            <a:ext cx="8305800" cy="4449763"/>
          </a:xfrm>
        </p:spPr>
        <p:txBody>
          <a:bodyPr/>
          <a:lstStyle/>
          <a:p>
            <a:pPr marL="0" indent="0" algn="just" rtl="1">
              <a:buNone/>
            </a:pPr>
            <a:r>
              <a:rPr lang="ar-SA" i="0" dirty="0">
                <a:ea typeface="GE Dinar One Light" pitchFamily="18" charset="-78"/>
                <a:cs typeface="AL-Mohanad Bold" pitchFamily="2" charset="-78"/>
              </a:rPr>
              <a:t>تثبت للمساهمين جميع الحقوق المتصلة بالسهم ( الحصول على الأرباح، المشاركة في اتخاذ القرارات، مراقبة أعمال مجلس الإدارة و رفع دعوى المسؤولية على أعضاء المجلس) </a:t>
            </a:r>
          </a:p>
          <a:p>
            <a:pPr algn="just" rtl="1"/>
            <a:endParaRPr lang="ar-SA" sz="2400" b="1" dirty="0"/>
          </a:p>
          <a:p>
            <a:pPr marL="0" indent="0" algn="just" rtl="1">
              <a:buNone/>
            </a:pPr>
            <a:r>
              <a:rPr lang="ar-SA" sz="2400" b="1" i="0" dirty="0" smtClean="0">
                <a:solidFill>
                  <a:srgbClr val="00579E"/>
                </a:solidFill>
                <a:latin typeface="GE Dinar One Light" pitchFamily="18" charset="-78"/>
                <a:ea typeface="GE Dinar One Light" pitchFamily="18" charset="-78"/>
                <a:cs typeface="AL-Mohanad Bold" pitchFamily="2" charset="-78"/>
              </a:rPr>
              <a:t>نظام الشركات:</a:t>
            </a:r>
            <a:endParaRPr lang="ar-SA" sz="2400" b="1" i="0" dirty="0">
              <a:solidFill>
                <a:srgbClr val="00579E"/>
              </a:solidFill>
              <a:latin typeface="GE Dinar One Light" pitchFamily="18" charset="-78"/>
              <a:ea typeface="GE Dinar One Light" pitchFamily="18" charset="-78"/>
              <a:cs typeface="AL-Mohanad Bold" pitchFamily="2" charset="-78"/>
            </a:endParaRPr>
          </a:p>
          <a:p>
            <a:pPr indent="-227013" algn="just" rtl="1"/>
            <a:r>
              <a:rPr lang="ar-SA" sz="2000" i="0" dirty="0">
                <a:ea typeface="GE Dinar One Light" pitchFamily="18" charset="-78"/>
                <a:cs typeface="AL-Mohanad Bold" pitchFamily="2" charset="-78"/>
              </a:rPr>
              <a:t> </a:t>
            </a:r>
            <a:r>
              <a:rPr lang="ar-SA" i="0" dirty="0">
                <a:ea typeface="GE Dinar One Light" pitchFamily="18" charset="-78"/>
                <a:cs typeface="AL-Mohanad Bold" pitchFamily="2" charset="-78"/>
              </a:rPr>
              <a:t>لكل مساهم الحق في رفع دعوى </a:t>
            </a:r>
            <a:r>
              <a:rPr lang="ar-SA" i="0" dirty="0" smtClean="0">
                <a:ea typeface="GE Dinar One Light" pitchFamily="18" charset="-78"/>
                <a:cs typeface="AL-Mohanad Bold" pitchFamily="2" charset="-78"/>
              </a:rPr>
              <a:t>المسؤولية </a:t>
            </a:r>
            <a:r>
              <a:rPr lang="ar-SA" i="0" dirty="0">
                <a:ea typeface="GE Dinar One Light" pitchFamily="18" charset="-78"/>
                <a:cs typeface="AL-Mohanad Bold" pitchFamily="2" charset="-78"/>
              </a:rPr>
              <a:t>المقررة للشركة على أعضاء مجلس الادارة </a:t>
            </a:r>
            <a:r>
              <a:rPr lang="ar-SA" i="0" dirty="0" smtClean="0">
                <a:ea typeface="GE Dinar One Light" pitchFamily="18" charset="-78"/>
                <a:cs typeface="AL-Mohanad Bold" pitchFamily="2" charset="-78"/>
              </a:rPr>
              <a:t>إذا </a:t>
            </a:r>
            <a:r>
              <a:rPr lang="ar-SA" i="0" dirty="0">
                <a:ea typeface="GE Dinar One Light" pitchFamily="18" charset="-78"/>
                <a:cs typeface="AL-Mohanad Bold" pitchFamily="2" charset="-78"/>
              </a:rPr>
              <a:t>كان من شأن الخطأ الذي صدر </a:t>
            </a:r>
            <a:r>
              <a:rPr lang="ar-SA" i="0" dirty="0" smtClean="0">
                <a:ea typeface="GE Dinar One Light" pitchFamily="18" charset="-78"/>
                <a:cs typeface="AL-Mohanad Bold" pitchFamily="2" charset="-78"/>
              </a:rPr>
              <a:t>عنهم </a:t>
            </a:r>
            <a:r>
              <a:rPr lang="ar-SA" i="0" dirty="0">
                <a:ea typeface="GE Dinar One Light" pitchFamily="18" charset="-78"/>
                <a:cs typeface="AL-Mohanad Bold" pitchFamily="2" charset="-78"/>
              </a:rPr>
              <a:t>إ</a:t>
            </a:r>
            <a:r>
              <a:rPr lang="ar-SA" i="0" dirty="0" smtClean="0">
                <a:ea typeface="GE Dinar One Light" pitchFamily="18" charset="-78"/>
                <a:cs typeface="AL-Mohanad Bold" pitchFamily="2" charset="-78"/>
              </a:rPr>
              <a:t>لحاق </a:t>
            </a:r>
            <a:r>
              <a:rPr lang="ar-SA" i="0" dirty="0">
                <a:ea typeface="GE Dinar One Light" pitchFamily="18" charset="-78"/>
                <a:cs typeface="AL-Mohanad Bold" pitchFamily="2" charset="-78"/>
              </a:rPr>
              <a:t>ضرر خاص </a:t>
            </a:r>
            <a:r>
              <a:rPr lang="ar-SA" i="0" dirty="0" smtClean="0">
                <a:ea typeface="GE Dinar One Light" pitchFamily="18" charset="-78"/>
                <a:cs typeface="AL-Mohanad Bold" pitchFamily="2" charset="-78"/>
              </a:rPr>
              <a:t>به.</a:t>
            </a:r>
            <a:endParaRPr lang="ar-SA" i="0" dirty="0">
              <a:ea typeface="GE Dinar One Light" pitchFamily="18" charset="-78"/>
              <a:cs typeface="AL-Mohanad Bold" pitchFamily="2" charset="-78"/>
            </a:endParaRPr>
          </a:p>
          <a:p>
            <a:pPr indent="-227013" algn="just" rtl="1"/>
            <a:r>
              <a:rPr lang="ar-SA" i="0" dirty="0" smtClean="0">
                <a:ea typeface="GE Dinar One Light" pitchFamily="18" charset="-78"/>
                <a:cs typeface="AL-Mohanad Bold" pitchFamily="2" charset="-78"/>
              </a:rPr>
              <a:t>يُسأل </a:t>
            </a:r>
            <a:r>
              <a:rPr lang="ar-SA" i="0" dirty="0">
                <a:ea typeface="GE Dinar One Light" pitchFamily="18" charset="-78"/>
                <a:cs typeface="AL-Mohanad Bold" pitchFamily="2" charset="-78"/>
              </a:rPr>
              <a:t>أعضاء مجلس الادارة بالتضامن عن تعويض الشركة أو المساهمين أو الغير عن الضرر الذي ينشأ عن </a:t>
            </a:r>
            <a:r>
              <a:rPr lang="ar-SA" i="0" dirty="0" smtClean="0">
                <a:ea typeface="GE Dinar One Light" pitchFamily="18" charset="-78"/>
                <a:cs typeface="AL-Mohanad Bold" pitchFamily="2" charset="-78"/>
              </a:rPr>
              <a:t>إساءتهم </a:t>
            </a:r>
            <a:r>
              <a:rPr lang="ar-SA" i="0" dirty="0">
                <a:ea typeface="GE Dinar One Light" pitchFamily="18" charset="-78"/>
                <a:cs typeface="AL-Mohanad Bold" pitchFamily="2" charset="-78"/>
              </a:rPr>
              <a:t>تدبير </a:t>
            </a:r>
            <a:r>
              <a:rPr lang="ar-SA" i="0" dirty="0" smtClean="0">
                <a:ea typeface="GE Dinar One Light" pitchFamily="18" charset="-78"/>
                <a:cs typeface="AL-Mohanad Bold" pitchFamily="2" charset="-78"/>
              </a:rPr>
              <a:t>شؤون </a:t>
            </a:r>
            <a:r>
              <a:rPr lang="ar-SA" i="0" dirty="0">
                <a:ea typeface="GE Dinar One Light" pitchFamily="18" charset="-78"/>
                <a:cs typeface="AL-Mohanad Bold" pitchFamily="2" charset="-78"/>
              </a:rPr>
              <a:t>الشركة أو مخالفتهم أحكام هذا النظام أو نصوص نظام </a:t>
            </a:r>
            <a:r>
              <a:rPr lang="ar-SA" i="0" dirty="0" smtClean="0">
                <a:ea typeface="GE Dinar One Light" pitchFamily="18" charset="-78"/>
                <a:cs typeface="AL-Mohanad Bold" pitchFamily="2" charset="-78"/>
              </a:rPr>
              <a:t>الشركة.</a:t>
            </a:r>
            <a:endParaRPr lang="ar-SA" i="0" dirty="0">
              <a:ea typeface="GE Dinar One Light" pitchFamily="18" charset="-78"/>
              <a:cs typeface="AL-Mohanad Bold" pitchFamily="2" charset="-78"/>
            </a:endParaRPr>
          </a:p>
          <a:p>
            <a:pPr algn="just"/>
            <a:endParaRPr lang="en-US" sz="2400" dirty="0"/>
          </a:p>
        </p:txBody>
      </p:sp>
      <p:sp>
        <p:nvSpPr>
          <p:cNvPr id="5" name="Title 1"/>
          <p:cNvSpPr>
            <a:spLocks noGrp="1"/>
          </p:cNvSpPr>
          <p:nvPr>
            <p:ph type="title"/>
          </p:nvPr>
        </p:nvSpPr>
        <p:spPr>
          <a:xfrm>
            <a:off x="1905000" y="1295400"/>
            <a:ext cx="7010400" cy="1143000"/>
          </a:xfrm>
        </p:spPr>
        <p:txBody>
          <a:bodyPr/>
          <a:lstStyle/>
          <a:p>
            <a:pPr algn="r" rtl="1"/>
            <a:r>
              <a:rPr lang="ar-SA" sz="2400" b="1" i="0" dirty="0">
                <a:solidFill>
                  <a:srgbClr val="00579E"/>
                </a:solidFill>
                <a:latin typeface="GE Dinar One Light" pitchFamily="18" charset="-78"/>
                <a:ea typeface="GE Dinar One Light" pitchFamily="18" charset="-78"/>
                <a:cs typeface="AL-Mohanad Bold" pitchFamily="2" charset="-78"/>
              </a:rPr>
              <a:t>حقوق المساهمين </a:t>
            </a:r>
            <a:endParaRPr lang="en-US" sz="2400" b="1" i="0" dirty="0">
              <a:solidFill>
                <a:srgbClr val="00579E"/>
              </a:solidFill>
              <a:latin typeface="GE Dinar One Light" pitchFamily="18" charset="-78"/>
              <a:ea typeface="GE Dinar One Light" pitchFamily="18" charset="-78"/>
              <a:cs typeface="AL-Mohanad Bold" pitchFamily="2" charset="-78"/>
            </a:endParaRPr>
          </a:p>
        </p:txBody>
      </p:sp>
      <p:sp>
        <p:nvSpPr>
          <p:cNvPr id="7" name="Title 1"/>
          <p:cNvSpPr txBox="1">
            <a:spLocks/>
          </p:cNvSpPr>
          <p:nvPr/>
        </p:nvSpPr>
        <p:spPr bwMode="auto">
          <a:xfrm>
            <a:off x="1258888" y="333375"/>
            <a:ext cx="7010400" cy="885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defTabSz="457200" rtl="0" fontAlgn="base">
              <a:spcBef>
                <a:spcPct val="0"/>
              </a:spcBef>
              <a:spcAft>
                <a:spcPct val="0"/>
              </a:spcAft>
              <a:defRPr sz="3200" i="1" kern="1200">
                <a:solidFill>
                  <a:srgbClr val="404040"/>
                </a:solidFill>
                <a:latin typeface="Gill Sans MT" pitchFamily="34" charset="0"/>
                <a:ea typeface="Gill Sans MT" pitchFamily="34" charset="0"/>
                <a:cs typeface="Gill Sans MT" pitchFamily="34" charset="0"/>
              </a:defRPr>
            </a:lvl1pPr>
            <a:lvl2pPr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2pPr>
            <a:lvl3pPr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3pPr>
            <a:lvl4pPr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4pPr>
            <a:lvl5pPr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5pPr>
            <a:lvl6pPr marL="457200"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6pPr>
            <a:lvl7pPr marL="914400"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7pPr>
            <a:lvl8pPr marL="1371600"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8pPr>
            <a:lvl9pPr marL="1828800"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9pPr>
          </a:lstStyle>
          <a:p>
            <a:pPr algn="r"/>
            <a:r>
              <a:rPr lang="ar-SA" sz="2400" b="1" i="0" dirty="0" smtClean="0">
                <a:solidFill>
                  <a:prstClr val="white">
                    <a:lumMod val="50000"/>
                  </a:prstClr>
                </a:solidFill>
                <a:latin typeface="ae_AlMohanad"/>
                <a:ea typeface="GE Dinar One Light" pitchFamily="18" charset="-78"/>
                <a:cs typeface="AL-Mohanad Bold" pitchFamily="2" charset="-78"/>
              </a:rPr>
              <a:t>لائحة حوكمة الشركات في المملكة العربية السعودية</a:t>
            </a:r>
            <a:endParaRPr lang="en-US" sz="2400" b="1" i="0" dirty="0">
              <a:solidFill>
                <a:prstClr val="white">
                  <a:lumMod val="50000"/>
                </a:prstClr>
              </a:solidFill>
              <a:latin typeface="ae_AlMohanad"/>
              <a:ea typeface="GE Dinar One Light" pitchFamily="18" charset="-78"/>
              <a:cs typeface="AL-Mohanad Bold" pitchFamily="2" charset="-78"/>
            </a:endParaRPr>
          </a:p>
        </p:txBody>
      </p:sp>
    </p:spTree>
    <p:extLst>
      <p:ext uri="{BB962C8B-B14F-4D97-AF65-F5344CB8AC3E}">
        <p14:creationId xmlns:p14="http://schemas.microsoft.com/office/powerpoint/2010/main" val="19118046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305800" cy="4449763"/>
          </a:xfrm>
        </p:spPr>
        <p:txBody>
          <a:bodyPr/>
          <a:lstStyle/>
          <a:p>
            <a:pPr algn="just" rtl="1">
              <a:buBlip>
                <a:blip r:embed="rId2"/>
              </a:buBlip>
            </a:pPr>
            <a:r>
              <a:rPr lang="ar-SA" i="0" dirty="0" smtClean="0">
                <a:cs typeface="AL-Mohanad Bold" pitchFamily="2" charset="-78"/>
              </a:rPr>
              <a:t>تُعيَّن لجنة المراجعة من قبل الجمعية العامة للمساهمين بناءً على توصية من مجلس الإدارة وَ تُصدر الجمعية قواعد اختيار الأعضاء و مدة عضويتهم و أسلوب عمل اللجنة.</a:t>
            </a:r>
          </a:p>
          <a:p>
            <a:pPr algn="just" rtl="1">
              <a:buBlip>
                <a:blip r:embed="rId2"/>
              </a:buBlip>
            </a:pPr>
            <a:r>
              <a:rPr lang="ar-SA" i="0" dirty="0" smtClean="0">
                <a:cs typeface="AL-Mohanad Bold" pitchFamily="2" charset="-78"/>
              </a:rPr>
              <a:t>يجب تحقق </a:t>
            </a:r>
            <a:r>
              <a:rPr lang="ar-SA" i="0" dirty="0">
                <a:cs typeface="AL-Mohanad Bold" pitchFamily="2" charset="-78"/>
              </a:rPr>
              <a:t>الاستقلالية </a:t>
            </a:r>
            <a:r>
              <a:rPr lang="ar-SA" i="0" dirty="0" smtClean="0">
                <a:cs typeface="AL-Mohanad Bold" pitchFamily="2" charset="-78"/>
              </a:rPr>
              <a:t>والخبرة </a:t>
            </a:r>
            <a:r>
              <a:rPr lang="ar-SA" i="0" dirty="0">
                <a:cs typeface="AL-Mohanad Bold" pitchFamily="2" charset="-78"/>
              </a:rPr>
              <a:t>المالية </a:t>
            </a:r>
            <a:r>
              <a:rPr lang="ar-SA" i="0" dirty="0" smtClean="0">
                <a:cs typeface="AL-Mohanad Bold" pitchFamily="2" charset="-78"/>
              </a:rPr>
              <a:t>والمحاسبية </a:t>
            </a:r>
            <a:r>
              <a:rPr lang="ar-SA" i="0" dirty="0">
                <a:cs typeface="AL-Mohanad Bold" pitchFamily="2" charset="-78"/>
              </a:rPr>
              <a:t>لضمان قيام اللجنة بعملها كما يجب</a:t>
            </a:r>
            <a:r>
              <a:rPr lang="ar-SA" i="0" dirty="0" smtClean="0">
                <a:cs typeface="AL-Mohanad Bold" pitchFamily="2" charset="-78"/>
              </a:rPr>
              <a:t>.</a:t>
            </a:r>
          </a:p>
          <a:p>
            <a:pPr marL="0" indent="0" algn="just" rtl="1">
              <a:buNone/>
            </a:pPr>
            <a:endParaRPr lang="ar-SA" sz="700" i="0" dirty="0" smtClean="0">
              <a:cs typeface="AL-Mohanad Bold" pitchFamily="2" charset="-78"/>
            </a:endParaRPr>
          </a:p>
          <a:p>
            <a:pPr marL="0" indent="0" algn="just" rtl="1">
              <a:buNone/>
            </a:pPr>
            <a:r>
              <a:rPr lang="ar-SA" i="0" u="sng" dirty="0" smtClean="0">
                <a:latin typeface="GE Dinar One Light" pitchFamily="18" charset="-78"/>
                <a:ea typeface="GE Dinar One Light" pitchFamily="18" charset="-78"/>
                <a:cs typeface="AL-Mohanad Bold" pitchFamily="2" charset="-78"/>
              </a:rPr>
              <a:t>مهام </a:t>
            </a:r>
            <a:r>
              <a:rPr lang="ar-SA" i="0" u="sng" dirty="0">
                <a:latin typeface="GE Dinar One Light" pitchFamily="18" charset="-78"/>
                <a:ea typeface="GE Dinar One Light" pitchFamily="18" charset="-78"/>
                <a:cs typeface="AL-Mohanad Bold" pitchFamily="2" charset="-78"/>
              </a:rPr>
              <a:t>اللجنة:</a:t>
            </a:r>
          </a:p>
          <a:p>
            <a:pPr lvl="3" algn="just" rtl="1">
              <a:buFont typeface="Arial" pitchFamily="34" charset="0"/>
              <a:buChar char="•"/>
            </a:pPr>
            <a:r>
              <a:rPr lang="ar-SA" sz="2000" b="1" dirty="0" smtClean="0">
                <a:solidFill>
                  <a:srgbClr val="376092"/>
                </a:solidFill>
                <a:latin typeface="GE Dinar One Light" pitchFamily="18" charset="-78"/>
                <a:ea typeface="GE Dinar One Light" pitchFamily="18" charset="-78"/>
                <a:cs typeface="AL-Mohanad Bold" pitchFamily="2" charset="-78"/>
              </a:rPr>
              <a:t>الإشراف </a:t>
            </a:r>
            <a:r>
              <a:rPr lang="ar-SA" sz="2000" b="1" dirty="0">
                <a:solidFill>
                  <a:srgbClr val="376092"/>
                </a:solidFill>
                <a:latin typeface="GE Dinar One Light" pitchFamily="18" charset="-78"/>
                <a:ea typeface="GE Dinar One Light" pitchFamily="18" charset="-78"/>
                <a:cs typeface="AL-Mohanad Bold" pitchFamily="2" charset="-78"/>
              </a:rPr>
              <a:t>على  إدارة المراجعة الداخلية.</a:t>
            </a:r>
          </a:p>
          <a:p>
            <a:pPr lvl="3" algn="just" rtl="1">
              <a:buFont typeface="Arial" pitchFamily="34" charset="0"/>
              <a:buChar char="•"/>
            </a:pPr>
            <a:r>
              <a:rPr lang="ar-SA" sz="2000" b="1" dirty="0">
                <a:solidFill>
                  <a:srgbClr val="376092"/>
                </a:solidFill>
                <a:latin typeface="GE Dinar One Light" pitchFamily="18" charset="-78"/>
                <a:ea typeface="GE Dinar One Light" pitchFamily="18" charset="-78"/>
                <a:cs typeface="AL-Mohanad Bold" pitchFamily="2" charset="-78"/>
              </a:rPr>
              <a:t>دراسة تقارير المراجعة الداخلية  ومتابعة تنفيذ </a:t>
            </a:r>
            <a:r>
              <a:rPr lang="ar-SA" sz="2000" b="1" dirty="0" smtClean="0">
                <a:solidFill>
                  <a:srgbClr val="376092"/>
                </a:solidFill>
                <a:latin typeface="GE Dinar One Light" pitchFamily="18" charset="-78"/>
                <a:ea typeface="GE Dinar One Light" pitchFamily="18" charset="-78"/>
                <a:cs typeface="AL-Mohanad Bold" pitchFamily="2" charset="-78"/>
              </a:rPr>
              <a:t>الإجراءات </a:t>
            </a:r>
            <a:r>
              <a:rPr lang="ar-SA" sz="2000" b="1" dirty="0">
                <a:solidFill>
                  <a:srgbClr val="376092"/>
                </a:solidFill>
                <a:latin typeface="GE Dinar One Light" pitchFamily="18" charset="-78"/>
                <a:ea typeface="GE Dinar One Light" pitchFamily="18" charset="-78"/>
                <a:cs typeface="AL-Mohanad Bold" pitchFamily="2" charset="-78"/>
              </a:rPr>
              <a:t>التصحيحية.</a:t>
            </a:r>
          </a:p>
          <a:p>
            <a:pPr lvl="3" algn="just" rtl="1">
              <a:buFont typeface="Arial" pitchFamily="34" charset="0"/>
              <a:buChar char="•"/>
            </a:pPr>
            <a:r>
              <a:rPr lang="ar-SA" sz="2000" b="1" dirty="0">
                <a:solidFill>
                  <a:srgbClr val="376092"/>
                </a:solidFill>
                <a:latin typeface="GE Dinar One Light" pitchFamily="18" charset="-78"/>
                <a:ea typeface="GE Dinar One Light" pitchFamily="18" charset="-78"/>
                <a:cs typeface="AL-Mohanad Bold" pitchFamily="2" charset="-78"/>
              </a:rPr>
              <a:t>دراسة نظام الرقابة الداخلية ، </a:t>
            </a:r>
            <a:r>
              <a:rPr lang="ar-SA" sz="2000" b="1" dirty="0" smtClean="0">
                <a:solidFill>
                  <a:srgbClr val="376092"/>
                </a:solidFill>
                <a:latin typeface="GE Dinar One Light" pitchFamily="18" charset="-78"/>
                <a:ea typeface="GE Dinar One Light" pitchFamily="18" charset="-78"/>
                <a:cs typeface="AL-Mohanad Bold" pitchFamily="2" charset="-78"/>
              </a:rPr>
              <a:t>وإعداد تقرير </a:t>
            </a:r>
            <a:r>
              <a:rPr lang="ar-SA" sz="2000" b="1" dirty="0">
                <a:solidFill>
                  <a:srgbClr val="376092"/>
                </a:solidFill>
                <a:latin typeface="GE Dinar One Light" pitchFamily="18" charset="-78"/>
                <a:ea typeface="GE Dinar One Light" pitchFamily="18" charset="-78"/>
                <a:cs typeface="AL-Mohanad Bold" pitchFamily="2" charset="-78"/>
              </a:rPr>
              <a:t>مكتوب عن  رأيها وتوصياتها.</a:t>
            </a:r>
          </a:p>
          <a:p>
            <a:pPr lvl="3" algn="just" rtl="1">
              <a:buFont typeface="Arial" pitchFamily="34" charset="0"/>
              <a:buChar char="•"/>
            </a:pPr>
            <a:r>
              <a:rPr lang="ar-SA" sz="2000" b="1" dirty="0">
                <a:solidFill>
                  <a:srgbClr val="376092"/>
                </a:solidFill>
                <a:latin typeface="GE Dinar One Light" pitchFamily="18" charset="-78"/>
                <a:ea typeface="GE Dinar One Light" pitchFamily="18" charset="-78"/>
                <a:cs typeface="AL-Mohanad Bold" pitchFamily="2" charset="-78"/>
              </a:rPr>
              <a:t>التوصية بتعيين المحاسب القانوني ومتابعة أعماله </a:t>
            </a:r>
            <a:r>
              <a:rPr lang="ar-SA" sz="2000" b="1" dirty="0" smtClean="0">
                <a:solidFill>
                  <a:srgbClr val="376092"/>
                </a:solidFill>
                <a:latin typeface="GE Dinar One Light" pitchFamily="18" charset="-78"/>
                <a:ea typeface="GE Dinar One Light" pitchFamily="18" charset="-78"/>
                <a:cs typeface="AL-Mohanad Bold" pitchFamily="2" charset="-78"/>
              </a:rPr>
              <a:t>وملحوظاته </a:t>
            </a:r>
            <a:r>
              <a:rPr lang="ar-SA" sz="2000" b="1" dirty="0">
                <a:solidFill>
                  <a:srgbClr val="376092"/>
                </a:solidFill>
                <a:latin typeface="GE Dinar One Light" pitchFamily="18" charset="-78"/>
                <a:ea typeface="GE Dinar One Light" pitchFamily="18" charset="-78"/>
                <a:cs typeface="AL-Mohanad Bold" pitchFamily="2" charset="-78"/>
              </a:rPr>
              <a:t>ودراسة خطة </a:t>
            </a:r>
            <a:r>
              <a:rPr lang="ar-SA" sz="2000" b="1" dirty="0" smtClean="0">
                <a:solidFill>
                  <a:srgbClr val="376092"/>
                </a:solidFill>
                <a:latin typeface="GE Dinar One Light" pitchFamily="18" charset="-78"/>
                <a:ea typeface="GE Dinar One Light" pitchFamily="18" charset="-78"/>
                <a:cs typeface="AL-Mohanad Bold" pitchFamily="2" charset="-78"/>
              </a:rPr>
              <a:t>المراجعة.</a:t>
            </a:r>
            <a:endParaRPr lang="ar-SA" sz="2000" b="1" dirty="0">
              <a:solidFill>
                <a:srgbClr val="376092"/>
              </a:solidFill>
              <a:latin typeface="GE Dinar One Light" pitchFamily="18" charset="-78"/>
              <a:ea typeface="GE Dinar One Light" pitchFamily="18" charset="-78"/>
              <a:cs typeface="AL-Mohanad Bold" pitchFamily="2" charset="-78"/>
            </a:endParaRPr>
          </a:p>
          <a:p>
            <a:pPr lvl="3" algn="just" rtl="1">
              <a:buFont typeface="Arial" pitchFamily="34" charset="0"/>
              <a:buChar char="•"/>
            </a:pPr>
            <a:r>
              <a:rPr lang="ar-SA" sz="2000" b="1" dirty="0">
                <a:solidFill>
                  <a:srgbClr val="376092"/>
                </a:solidFill>
                <a:latin typeface="GE Dinar One Light" pitchFamily="18" charset="-78"/>
                <a:ea typeface="GE Dinar One Light" pitchFamily="18" charset="-78"/>
                <a:cs typeface="AL-Mohanad Bold" pitchFamily="2" charset="-78"/>
              </a:rPr>
              <a:t>دراسة القوائم المالية قبل عرضها على مجلس الادارة.</a:t>
            </a:r>
          </a:p>
          <a:p>
            <a:pPr lvl="3" algn="just" rtl="1">
              <a:buFont typeface="Arial" pitchFamily="34" charset="0"/>
              <a:buChar char="•"/>
            </a:pPr>
            <a:r>
              <a:rPr lang="ar-SA" sz="2000" b="1" dirty="0">
                <a:solidFill>
                  <a:srgbClr val="376092"/>
                </a:solidFill>
                <a:latin typeface="GE Dinar One Light" pitchFamily="18" charset="-78"/>
                <a:ea typeface="GE Dinar One Light" pitchFamily="18" charset="-78"/>
                <a:cs typeface="AL-Mohanad Bold" pitchFamily="2" charset="-78"/>
              </a:rPr>
              <a:t>دراسة السياسات المحاسبية المتبعة وإبداء الرأي والتوصية لمجلس الادارة</a:t>
            </a:r>
            <a:r>
              <a:rPr lang="ar-SA" sz="2000" b="1" dirty="0" smtClean="0">
                <a:solidFill>
                  <a:srgbClr val="376092"/>
                </a:solidFill>
                <a:latin typeface="GE Dinar One Light" pitchFamily="18" charset="-78"/>
                <a:ea typeface="GE Dinar One Light" pitchFamily="18" charset="-78"/>
                <a:cs typeface="AL-Mohanad Bold" pitchFamily="2" charset="-78"/>
              </a:rPr>
              <a:t>.</a:t>
            </a:r>
          </a:p>
          <a:p>
            <a:pPr lvl="3" algn="just" rtl="1">
              <a:buFont typeface="Arial" pitchFamily="34" charset="0"/>
              <a:buChar char="•"/>
            </a:pPr>
            <a:endParaRPr lang="ar-SA" sz="1600" b="1" dirty="0">
              <a:solidFill>
                <a:srgbClr val="376092"/>
              </a:solidFill>
              <a:latin typeface="GE Dinar One Light" pitchFamily="18" charset="-78"/>
              <a:ea typeface="GE Dinar One Light" pitchFamily="18" charset="-78"/>
              <a:cs typeface="AL-Mohanad Bold" pitchFamily="2" charset="-78"/>
            </a:endParaRPr>
          </a:p>
          <a:p>
            <a:pPr marL="0" indent="0" algn="just" rtl="1">
              <a:buNone/>
            </a:pPr>
            <a:endParaRPr lang="en-US" dirty="0"/>
          </a:p>
        </p:txBody>
      </p:sp>
      <p:sp>
        <p:nvSpPr>
          <p:cNvPr id="4" name="Title 1"/>
          <p:cNvSpPr txBox="1">
            <a:spLocks/>
          </p:cNvSpPr>
          <p:nvPr/>
        </p:nvSpPr>
        <p:spPr bwMode="auto">
          <a:xfrm>
            <a:off x="1258888" y="333375"/>
            <a:ext cx="7010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defTabSz="457200" rtl="0" fontAlgn="base">
              <a:spcBef>
                <a:spcPct val="0"/>
              </a:spcBef>
              <a:spcAft>
                <a:spcPct val="0"/>
              </a:spcAft>
              <a:defRPr sz="3200" i="1" kern="1200">
                <a:solidFill>
                  <a:srgbClr val="404040"/>
                </a:solidFill>
                <a:latin typeface="Gill Sans MT" pitchFamily="34" charset="0"/>
                <a:ea typeface="Gill Sans MT" pitchFamily="34" charset="0"/>
                <a:cs typeface="Gill Sans MT" pitchFamily="34" charset="0"/>
              </a:defRPr>
            </a:lvl1pPr>
            <a:lvl2pPr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2pPr>
            <a:lvl3pPr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3pPr>
            <a:lvl4pPr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4pPr>
            <a:lvl5pPr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5pPr>
            <a:lvl6pPr marL="457200"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6pPr>
            <a:lvl7pPr marL="914400"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7pPr>
            <a:lvl8pPr marL="1371600"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8pPr>
            <a:lvl9pPr marL="1828800"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9pPr>
          </a:lstStyle>
          <a:p>
            <a:pPr algn="r"/>
            <a:r>
              <a:rPr lang="ar-SA" sz="2400" b="1" i="0" dirty="0" smtClean="0">
                <a:solidFill>
                  <a:prstClr val="white">
                    <a:lumMod val="50000"/>
                  </a:prstClr>
                </a:solidFill>
                <a:latin typeface="ae_AlMohanad"/>
                <a:ea typeface="GE Dinar One Light" pitchFamily="18" charset="-78"/>
                <a:cs typeface="AL-Mohanad Bold" pitchFamily="2" charset="-78"/>
              </a:rPr>
              <a:t>لجنة المراجعة</a:t>
            </a:r>
            <a:endParaRPr lang="en-US" sz="2400" b="1" i="0" dirty="0">
              <a:solidFill>
                <a:prstClr val="white">
                  <a:lumMod val="50000"/>
                </a:prstClr>
              </a:solidFill>
              <a:latin typeface="ae_AlMohanad"/>
              <a:ea typeface="GE Dinar One Light" pitchFamily="18" charset="-78"/>
              <a:cs typeface="AL-Mohanad Bold" pitchFamily="2" charset="-78"/>
            </a:endParaRPr>
          </a:p>
        </p:txBody>
      </p:sp>
    </p:spTree>
    <p:extLst>
      <p:ext uri="{BB962C8B-B14F-4D97-AF65-F5344CB8AC3E}">
        <p14:creationId xmlns:p14="http://schemas.microsoft.com/office/powerpoint/2010/main" val="41695668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8520" y="-99392"/>
            <a:ext cx="4643855" cy="7056784"/>
          </a:xfrm>
          <a:prstGeom prst="rect">
            <a:avLst/>
          </a:prstGeom>
          <a:ln>
            <a:noFill/>
          </a:ln>
          <a:effectLst>
            <a:softEdge rad="112500"/>
          </a:effectLst>
        </p:spPr>
      </p:pic>
      <p:sp>
        <p:nvSpPr>
          <p:cNvPr id="5" name="Content Placeholder 4"/>
          <p:cNvSpPr>
            <a:spLocks noGrp="1"/>
          </p:cNvSpPr>
          <p:nvPr>
            <p:ph idx="1"/>
          </p:nvPr>
        </p:nvSpPr>
        <p:spPr>
          <a:xfrm>
            <a:off x="1981200" y="1219200"/>
            <a:ext cx="7010400" cy="5256584"/>
          </a:xfrm>
        </p:spPr>
        <p:txBody>
          <a:bodyPr>
            <a:normAutofit/>
          </a:bodyPr>
          <a:lstStyle/>
          <a:p>
            <a:pPr algn="r" rtl="1">
              <a:buBlip>
                <a:blip r:embed="rId3"/>
              </a:buBlip>
            </a:pPr>
            <a:r>
              <a:rPr lang="ar-SA" sz="2800" dirty="0" smtClean="0">
                <a:cs typeface="AL-Mohanad Bold" pitchFamily="2" charset="-78"/>
              </a:rPr>
              <a:t>مقدمة</a:t>
            </a:r>
          </a:p>
          <a:p>
            <a:pPr algn="r" rtl="1">
              <a:buBlip>
                <a:blip r:embed="rId3"/>
              </a:buBlip>
            </a:pPr>
            <a:r>
              <a:rPr lang="ar-SA" sz="2800" dirty="0" smtClean="0">
                <a:cs typeface="AL-Mohanad Bold" pitchFamily="2" charset="-78"/>
              </a:rPr>
              <a:t>لائحة حوكمة الشركات</a:t>
            </a:r>
          </a:p>
          <a:p>
            <a:pPr algn="r" rtl="1">
              <a:buBlip>
                <a:blip r:embed="rId3"/>
              </a:buBlip>
            </a:pPr>
            <a:r>
              <a:rPr lang="ar-SA" sz="2800" dirty="0" smtClean="0">
                <a:cs typeface="AL-Mohanad Bold" pitchFamily="2" charset="-78"/>
              </a:rPr>
              <a:t>المواد الإلزامية</a:t>
            </a:r>
          </a:p>
          <a:p>
            <a:pPr algn="r" rtl="1">
              <a:buBlip>
                <a:blip r:embed="rId3"/>
              </a:buBlip>
            </a:pPr>
            <a:r>
              <a:rPr lang="ar-SA" sz="2800" dirty="0" smtClean="0">
                <a:cs typeface="AL-Mohanad Bold" pitchFamily="2" charset="-78"/>
              </a:rPr>
              <a:t>مسؤوليات مجلس الإدارة </a:t>
            </a:r>
          </a:p>
          <a:p>
            <a:pPr algn="r" rtl="1">
              <a:buBlip>
                <a:blip r:embed="rId3"/>
              </a:buBlip>
            </a:pPr>
            <a:r>
              <a:rPr lang="ar-SA" sz="2800" dirty="0" smtClean="0">
                <a:cs typeface="AL-Mohanad Bold" pitchFamily="2" charset="-78"/>
              </a:rPr>
              <a:t>لجنة المراجعة </a:t>
            </a:r>
          </a:p>
          <a:p>
            <a:pPr algn="r" rtl="1">
              <a:buBlip>
                <a:blip r:embed="rId3"/>
              </a:buBlip>
            </a:pPr>
            <a:r>
              <a:rPr lang="ar-SA" sz="2800" dirty="0" smtClean="0">
                <a:cs typeface="AL-Mohanad Bold" pitchFamily="2" charset="-78"/>
              </a:rPr>
              <a:t>التعاملات مع الأطراف ذات العلاقة</a:t>
            </a:r>
            <a:endParaRPr lang="en-US" sz="2800" dirty="0" smtClean="0">
              <a:cs typeface="AL-Mohanad Bold" pitchFamily="2" charset="-78"/>
            </a:endParaRPr>
          </a:p>
          <a:p>
            <a:pPr algn="r" rtl="1">
              <a:buBlip>
                <a:blip r:embed="rId3"/>
              </a:buBlip>
            </a:pPr>
            <a:r>
              <a:rPr lang="ar-SA" sz="2800" dirty="0" smtClean="0">
                <a:cs typeface="AL-Mohanad Bold" pitchFamily="2" charset="-78"/>
              </a:rPr>
              <a:t>الإفصاح عن الأحداث الجوهرية</a:t>
            </a:r>
          </a:p>
          <a:p>
            <a:pPr algn="r" rtl="1">
              <a:buBlip>
                <a:blip r:embed="rId3"/>
              </a:buBlip>
            </a:pPr>
            <a:r>
              <a:rPr lang="ar-SA" sz="2800" dirty="0" smtClean="0">
                <a:cs typeface="AL-Mohanad Bold" pitchFamily="2" charset="-78"/>
              </a:rPr>
              <a:t>الإفصاح في تقرير مجلس الإدارة</a:t>
            </a:r>
          </a:p>
          <a:p>
            <a:pPr algn="r" rtl="1">
              <a:buBlip>
                <a:blip r:embed="rId3"/>
              </a:buBlip>
            </a:pPr>
            <a:r>
              <a:rPr lang="ar-SA" sz="2800" dirty="0" smtClean="0">
                <a:cs typeface="AL-Mohanad Bold" pitchFamily="2" charset="-78"/>
              </a:rPr>
              <a:t>المستجدات</a:t>
            </a:r>
          </a:p>
        </p:txBody>
      </p:sp>
      <p:sp>
        <p:nvSpPr>
          <p:cNvPr id="8" name="Title 1"/>
          <p:cNvSpPr>
            <a:spLocks noGrp="1"/>
          </p:cNvSpPr>
          <p:nvPr>
            <p:ph type="title"/>
          </p:nvPr>
        </p:nvSpPr>
        <p:spPr>
          <a:xfrm>
            <a:off x="5562600" y="381000"/>
            <a:ext cx="3276600" cy="731838"/>
          </a:xfrm>
          <a:ln/>
        </p:spPr>
        <p:style>
          <a:lnRef idx="2">
            <a:schemeClr val="accent1"/>
          </a:lnRef>
          <a:fillRef idx="1">
            <a:schemeClr val="lt1"/>
          </a:fillRef>
          <a:effectRef idx="0">
            <a:schemeClr val="accent1"/>
          </a:effectRef>
          <a:fontRef idx="minor">
            <a:schemeClr val="dk1"/>
          </a:fontRef>
        </p:style>
        <p:txBody>
          <a:bodyPr>
            <a:noAutofit/>
          </a:bodyPr>
          <a:lstStyle/>
          <a:p>
            <a:r>
              <a:rPr lang="ar-SA" sz="4800" dirty="0" smtClean="0">
                <a:solidFill>
                  <a:schemeClr val="accent1">
                    <a:lumMod val="75000"/>
                  </a:schemeClr>
                </a:solidFill>
                <a:cs typeface="AL-Mohanad Bold" pitchFamily="2" charset="-78"/>
              </a:rPr>
              <a:t>المحاور الرئيسية</a:t>
            </a:r>
            <a:endParaRPr lang="en-US" sz="4800" dirty="0">
              <a:solidFill>
                <a:schemeClr val="accent1">
                  <a:lumMod val="75000"/>
                </a:schemeClr>
              </a:solidFill>
              <a:cs typeface="AL-Mohanad Bold" pitchFamily="2" charset="-78"/>
            </a:endParaRPr>
          </a:p>
        </p:txBody>
      </p:sp>
    </p:spTree>
    <p:extLst>
      <p:ext uri="{BB962C8B-B14F-4D97-AF65-F5344CB8AC3E}">
        <p14:creationId xmlns:p14="http://schemas.microsoft.com/office/powerpoint/2010/main" val="4390505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2852936"/>
            <a:ext cx="3727648" cy="523220"/>
          </a:xfrm>
          <a:prstGeom prst="rect">
            <a:avLst/>
          </a:prstGeom>
        </p:spPr>
        <p:txBody>
          <a:bodyPr wrap="square">
            <a:spAutoFit/>
          </a:bodyPr>
          <a:lstStyle/>
          <a:p>
            <a:pPr algn="r" defTabSz="457200" rtl="1" eaLnBrk="0" fontAlgn="base" hangingPunct="0">
              <a:spcBef>
                <a:spcPct val="0"/>
              </a:spcBef>
              <a:spcAft>
                <a:spcPct val="0"/>
              </a:spcAft>
              <a:defRPr/>
            </a:pPr>
            <a:r>
              <a:rPr lang="ar-SA" sz="2800" b="1" dirty="0" smtClean="0">
                <a:solidFill>
                  <a:prstClr val="white">
                    <a:lumMod val="50000"/>
                  </a:prstClr>
                </a:solidFill>
                <a:cs typeface="AL-Mohanad Bold" pitchFamily="2" charset="-78"/>
              </a:rPr>
              <a:t>تعارض المصالح</a:t>
            </a:r>
            <a:endParaRPr lang="ar-SA" sz="2800" b="1" dirty="0">
              <a:solidFill>
                <a:prstClr val="white">
                  <a:lumMod val="50000"/>
                </a:prstClr>
              </a:solidFill>
              <a:cs typeface="AL-Mohanad Bold" pitchFamily="2" charset="-78"/>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4491" y="2276872"/>
            <a:ext cx="4629508" cy="1449273"/>
          </a:xfrm>
          <a:prstGeom prst="rect">
            <a:avLst/>
          </a:prstGeom>
        </p:spPr>
      </p:pic>
      <p:cxnSp>
        <p:nvCxnSpPr>
          <p:cNvPr id="6" name="Straight Connector 5"/>
          <p:cNvCxnSpPr/>
          <p:nvPr/>
        </p:nvCxnSpPr>
        <p:spPr>
          <a:xfrm>
            <a:off x="4427984" y="2636912"/>
            <a:ext cx="0" cy="93610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812360" y="188640"/>
            <a:ext cx="1259631" cy="100811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568411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188" y="1371601"/>
            <a:ext cx="8305800" cy="685800"/>
          </a:xfrm>
        </p:spPr>
        <p:txBody>
          <a:bodyPr/>
          <a:lstStyle/>
          <a:p>
            <a:pPr algn="r" rtl="1">
              <a:buBlip>
                <a:blip r:embed="rId2"/>
              </a:buBlip>
            </a:pPr>
            <a:r>
              <a:rPr lang="ar-SA" i="0" dirty="0" smtClean="0">
                <a:cs typeface="AL-Mohanad Bold" pitchFamily="2" charset="-78"/>
              </a:rPr>
              <a:t>تحدد الأنظمة قواعد تنظيم التعاملات مع الأطراف ذات العلاقة.</a:t>
            </a:r>
          </a:p>
          <a:p>
            <a:pPr marL="0" indent="0" algn="r" rtl="1">
              <a:buNone/>
            </a:pPr>
            <a:endParaRPr lang="en-US" sz="1400" dirty="0"/>
          </a:p>
        </p:txBody>
      </p:sp>
      <p:sp>
        <p:nvSpPr>
          <p:cNvPr id="4" name="Title 1"/>
          <p:cNvSpPr txBox="1">
            <a:spLocks/>
          </p:cNvSpPr>
          <p:nvPr/>
        </p:nvSpPr>
        <p:spPr bwMode="auto">
          <a:xfrm>
            <a:off x="1258888" y="333375"/>
            <a:ext cx="7010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defTabSz="457200" rtl="0" fontAlgn="base">
              <a:spcBef>
                <a:spcPct val="0"/>
              </a:spcBef>
              <a:spcAft>
                <a:spcPct val="0"/>
              </a:spcAft>
              <a:defRPr sz="3200" i="1" kern="1200">
                <a:solidFill>
                  <a:srgbClr val="404040"/>
                </a:solidFill>
                <a:latin typeface="Gill Sans MT" pitchFamily="34" charset="0"/>
                <a:ea typeface="Gill Sans MT" pitchFamily="34" charset="0"/>
                <a:cs typeface="Gill Sans MT" pitchFamily="34" charset="0"/>
              </a:defRPr>
            </a:lvl1pPr>
            <a:lvl2pPr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2pPr>
            <a:lvl3pPr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3pPr>
            <a:lvl4pPr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4pPr>
            <a:lvl5pPr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5pPr>
            <a:lvl6pPr marL="457200"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6pPr>
            <a:lvl7pPr marL="914400"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7pPr>
            <a:lvl8pPr marL="1371600"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8pPr>
            <a:lvl9pPr marL="1828800"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9pPr>
          </a:lstStyle>
          <a:p>
            <a:pPr algn="r"/>
            <a:r>
              <a:rPr lang="ar-SA" sz="2400" b="1" i="0" dirty="0" smtClean="0">
                <a:solidFill>
                  <a:prstClr val="white">
                    <a:lumMod val="50000"/>
                  </a:prstClr>
                </a:solidFill>
                <a:latin typeface="ae_AlMohanad"/>
                <a:ea typeface="GE Dinar One Light" pitchFamily="18" charset="-78"/>
                <a:cs typeface="AL-Mohanad Bold" pitchFamily="2" charset="-78"/>
              </a:rPr>
              <a:t>التعاملات مع أطراف ذات علاقة</a:t>
            </a:r>
            <a:endParaRPr lang="en-US" sz="2400" b="1" i="0" dirty="0">
              <a:solidFill>
                <a:prstClr val="white">
                  <a:lumMod val="50000"/>
                </a:prstClr>
              </a:solidFill>
              <a:latin typeface="ae_AlMohanad"/>
              <a:ea typeface="GE Dinar One Light" pitchFamily="18" charset="-78"/>
              <a:cs typeface="AL-Mohanad Bold" pitchFamily="2" charset="-78"/>
            </a:endParaRPr>
          </a:p>
        </p:txBody>
      </p:sp>
      <p:sp>
        <p:nvSpPr>
          <p:cNvPr id="5" name="Content Placeholder 2"/>
          <p:cNvSpPr>
            <a:spLocks noGrp="1"/>
          </p:cNvSpPr>
          <p:nvPr/>
        </p:nvSpPr>
        <p:spPr bwMode="auto">
          <a:xfrm>
            <a:off x="419100" y="2133600"/>
            <a:ext cx="8305800" cy="444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2800" i="1" kern="1200">
                <a:solidFill>
                  <a:srgbClr val="404040"/>
                </a:solidFill>
                <a:latin typeface="Gill Sans MT" pitchFamily="34" charset="0"/>
                <a:ea typeface="Gill Sans MT" pitchFamily="34" charset="0"/>
                <a:cs typeface="Gill Sans MT" pitchFamily="34" charset="0"/>
              </a:defRPr>
            </a:lvl1pPr>
            <a:lvl2pPr marL="742950" indent="-285750" algn="l" defTabSz="457200" rtl="0" eaLnBrk="0" fontAlgn="base" hangingPunct="0">
              <a:spcBef>
                <a:spcPct val="20000"/>
              </a:spcBef>
              <a:spcAft>
                <a:spcPct val="0"/>
              </a:spcAft>
              <a:buFont typeface="Arial" pitchFamily="34" charset="0"/>
              <a:buChar char="–"/>
              <a:defRPr sz="2400" i="1" kern="1200">
                <a:solidFill>
                  <a:srgbClr val="404040"/>
                </a:solidFill>
                <a:latin typeface="Gill Sans MT" pitchFamily="34" charset="0"/>
                <a:ea typeface="Gill Sans MT" pitchFamily="34" charset="0"/>
                <a:cs typeface="Gill Sans MT" pitchFamily="34" charset="0"/>
              </a:defRPr>
            </a:lvl2pPr>
            <a:lvl3pPr marL="1143000" indent="-228600" algn="l" defTabSz="457200" rtl="0" eaLnBrk="0" fontAlgn="base" hangingPunct="0">
              <a:spcBef>
                <a:spcPct val="20000"/>
              </a:spcBef>
              <a:spcAft>
                <a:spcPct val="0"/>
              </a:spcAft>
              <a:buFont typeface="Arial" pitchFamily="34" charset="0"/>
              <a:buChar char="•"/>
              <a:defRPr sz="2000" i="1" kern="1200">
                <a:solidFill>
                  <a:srgbClr val="404040"/>
                </a:solidFill>
                <a:latin typeface="Gill Sans MT" pitchFamily="34" charset="0"/>
                <a:ea typeface="Gill Sans MT" pitchFamily="34" charset="0"/>
                <a:cs typeface="Gill Sans MT" pitchFamily="34" charset="0"/>
              </a:defRPr>
            </a:lvl3pPr>
            <a:lvl4pPr marL="1600200" indent="-228600" algn="l" defTabSz="457200" rtl="0" eaLnBrk="0" fontAlgn="base" hangingPunct="0">
              <a:spcBef>
                <a:spcPct val="20000"/>
              </a:spcBef>
              <a:spcAft>
                <a:spcPct val="0"/>
              </a:spcAft>
              <a:buFont typeface="Arial" pitchFamily="34" charset="0"/>
              <a:buChar char="–"/>
              <a:defRPr i="1" kern="1200">
                <a:solidFill>
                  <a:srgbClr val="404040"/>
                </a:solidFill>
                <a:latin typeface="Gill Sans MT" pitchFamily="34" charset="0"/>
                <a:ea typeface="Gill Sans MT" pitchFamily="34" charset="0"/>
                <a:cs typeface="Gill Sans MT" pitchFamily="34" charset="0"/>
              </a:defRPr>
            </a:lvl4pPr>
            <a:lvl5pPr marL="2057400" indent="-228600" algn="l" defTabSz="457200" rtl="0" eaLnBrk="0" fontAlgn="base" hangingPunct="0">
              <a:spcBef>
                <a:spcPct val="20000"/>
              </a:spcBef>
              <a:spcAft>
                <a:spcPct val="0"/>
              </a:spcAft>
              <a:buFont typeface="Arial" pitchFamily="34" charset="0"/>
              <a:buChar char="»"/>
              <a:defRPr sz="2000" i="1"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rtl="1">
              <a:buFont typeface="Arial" pitchFamily="34" charset="0"/>
              <a:buNone/>
            </a:pPr>
            <a:r>
              <a:rPr lang="ar-SA" i="0" dirty="0" smtClean="0">
                <a:solidFill>
                  <a:srgbClr val="00579E"/>
                </a:solidFill>
                <a:latin typeface="GE Dinar One Light" pitchFamily="18" charset="-78"/>
                <a:ea typeface="GE Dinar One Light" pitchFamily="18" charset="-78"/>
                <a:cs typeface="AL-Mohanad Bold" pitchFamily="2" charset="-78"/>
              </a:rPr>
              <a:t>في حال وجود حالة تعارض مصالح لعضو مجلس الإدارة مع الشركة</a:t>
            </a:r>
            <a:r>
              <a:rPr lang="ar-SA" i="0" dirty="0" smtClean="0">
                <a:solidFill>
                  <a:srgbClr val="00579E"/>
                </a:solidFill>
                <a:ea typeface="GE Dinar One Light" pitchFamily="18" charset="-78"/>
                <a:cs typeface="AL-Mohanad Bold" pitchFamily="2" charset="-78"/>
              </a:rPr>
              <a:t>:</a:t>
            </a:r>
          </a:p>
          <a:p>
            <a:pPr marL="0" indent="0" algn="r" rtl="1"/>
            <a:r>
              <a:rPr lang="ar-SA" sz="2400" i="0" dirty="0" smtClean="0">
                <a:ea typeface="GE Dinar One Light" pitchFamily="18" charset="-78"/>
                <a:cs typeface="AL-Mohanad Bold" pitchFamily="2" charset="-78"/>
              </a:rPr>
              <a:t>يبلغ العضو رئيس المجلس بما له من مصلحه شخصية في الأعمال والعقود التي تتم لحساب الشركة.</a:t>
            </a:r>
          </a:p>
          <a:p>
            <a:pPr marL="0" indent="0" algn="just" rtl="1"/>
            <a:r>
              <a:rPr lang="ar-SA" sz="2400" i="0" dirty="0" smtClean="0">
                <a:ea typeface="GE Dinar One Light" pitchFamily="18" charset="-78"/>
                <a:cs typeface="AL-Mohanad Bold" pitchFamily="2" charset="-78"/>
              </a:rPr>
              <a:t>يُثبت التبليغ في محضر اجتماع مجلس الادارة.</a:t>
            </a:r>
          </a:p>
          <a:p>
            <a:pPr marL="0" indent="0" algn="r" rtl="1"/>
            <a:r>
              <a:rPr lang="ar-SA" sz="2400" i="0" dirty="0" smtClean="0">
                <a:ea typeface="GE Dinar One Light" pitchFamily="18" charset="-78"/>
                <a:cs typeface="AL-Mohanad Bold" pitchFamily="2" charset="-78"/>
              </a:rPr>
              <a:t>لا يجوز للعضو ذي المصلحة الاشتراك في التصويت على القرارات ذات العلاقة.</a:t>
            </a:r>
          </a:p>
          <a:p>
            <a:pPr marL="0" indent="0" algn="r" rtl="1"/>
            <a:r>
              <a:rPr lang="ar-SA" sz="2400" i="0" dirty="0" smtClean="0">
                <a:ea typeface="GE Dinar One Light" pitchFamily="18" charset="-78"/>
                <a:cs typeface="AL-Mohanad Bold" pitchFamily="2" charset="-78"/>
              </a:rPr>
              <a:t>يبلغ رئيس المجلس الجمعية العامة عند انعقادها عن هذه الأعمال والعقود.</a:t>
            </a:r>
          </a:p>
          <a:p>
            <a:pPr marL="0" indent="0" algn="r" rtl="1"/>
            <a:r>
              <a:rPr lang="ar-SA" sz="2400" i="0" dirty="0" smtClean="0">
                <a:ea typeface="GE Dinar One Light" pitchFamily="18" charset="-78"/>
                <a:cs typeface="AL-Mohanad Bold" pitchFamily="2" charset="-78"/>
              </a:rPr>
              <a:t>يرفق التبليغ بتقرير خاص من المحاسب القانوني.</a:t>
            </a:r>
          </a:p>
          <a:p>
            <a:pPr marL="0" indent="0" algn="r" rtl="1"/>
            <a:r>
              <a:rPr lang="ar-SA" sz="2400" i="0" dirty="0" smtClean="0">
                <a:ea typeface="GE Dinar One Light" pitchFamily="18" charset="-78"/>
                <a:cs typeface="AL-Mohanad Bold" pitchFamily="2" charset="-78"/>
              </a:rPr>
              <a:t>يجدد الترخيص كل سنة.</a:t>
            </a:r>
          </a:p>
          <a:p>
            <a:pPr marL="0" indent="0" algn="r" rtl="1">
              <a:buFont typeface="Arial" pitchFamily="34" charset="0"/>
              <a:buNone/>
            </a:pPr>
            <a:endParaRPr lang="ar-SA" i="0" dirty="0" smtClean="0">
              <a:solidFill>
                <a:srgbClr val="376092"/>
              </a:solidFill>
              <a:latin typeface="GE Dinar One Light" pitchFamily="18" charset="-78"/>
              <a:ea typeface="GE Dinar One Light" pitchFamily="18" charset="-78"/>
              <a:cs typeface="AL-Mohanad Bold" pitchFamily="2" charset="-78"/>
            </a:endParaRPr>
          </a:p>
          <a:p>
            <a:pPr marL="0" indent="0" algn="r" rtl="1">
              <a:buFont typeface="Arial" pitchFamily="34" charset="0"/>
              <a:buNone/>
            </a:pPr>
            <a:r>
              <a:rPr lang="ar-SA" sz="2400" i="0" dirty="0" smtClean="0">
                <a:solidFill>
                  <a:srgbClr val="376092"/>
                </a:solidFill>
                <a:latin typeface="GE Dinar One Light" pitchFamily="18" charset="-78"/>
                <a:ea typeface="GE Dinar One Light" pitchFamily="18" charset="-78"/>
                <a:cs typeface="AL-Mohanad Bold" pitchFamily="2" charset="-78"/>
              </a:rPr>
              <a:t>تعاملات الادارة التنفيذية وكبار الملاك يُفصح عنها كأحد الأحداث الجوهرية.</a:t>
            </a:r>
            <a:endParaRPr lang="en-US" sz="2400" i="0" dirty="0" smtClean="0">
              <a:solidFill>
                <a:srgbClr val="376092"/>
              </a:solidFill>
              <a:latin typeface="GE Dinar One Light" pitchFamily="18" charset="-78"/>
              <a:ea typeface="GE Dinar One Light" pitchFamily="18" charset="-78"/>
              <a:cs typeface="AL-Mohanad Bold" pitchFamily="2" charset="-78"/>
            </a:endParaRPr>
          </a:p>
        </p:txBody>
      </p:sp>
    </p:spTree>
    <p:extLst>
      <p:ext uri="{BB962C8B-B14F-4D97-AF65-F5344CB8AC3E}">
        <p14:creationId xmlns:p14="http://schemas.microsoft.com/office/powerpoint/2010/main" val="38482407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188" y="1600201"/>
            <a:ext cx="8305800" cy="2209800"/>
          </a:xfrm>
        </p:spPr>
        <p:txBody>
          <a:bodyPr/>
          <a:lstStyle/>
          <a:p>
            <a:pPr marL="0" lvl="0" indent="0" algn="r" rtl="1">
              <a:buNone/>
            </a:pPr>
            <a:r>
              <a:rPr lang="ar-SA" sz="2400" i="0" dirty="0">
                <a:cs typeface="AL-Mohanad Bold" pitchFamily="2" charset="-78"/>
              </a:rPr>
              <a:t>في حال اشتمال </a:t>
            </a:r>
            <a:r>
              <a:rPr lang="ar-SA" sz="2400" i="0" dirty="0" smtClean="0">
                <a:cs typeface="AL-Mohanad Bold" pitchFamily="2" charset="-78"/>
              </a:rPr>
              <a:t>جدول أعمال الجمعية العامة على </a:t>
            </a:r>
            <a:r>
              <a:rPr lang="ar-SA" sz="2400" i="0" dirty="0">
                <a:cs typeface="AL-Mohanad Bold" pitchFamily="2" charset="-78"/>
              </a:rPr>
              <a:t>بند الموافقة على الأعمال والعقود التي يكون لعضو مجلس الإدارة فيها مصلحة مباشرة أو غير مباشرة، يجب إيضاح جميع التفاصيل المتعلقة بهذه الموافقة بحيث تشمل ما يلي:</a:t>
            </a:r>
            <a:endParaRPr lang="en-US" sz="2400" i="0" dirty="0">
              <a:cs typeface="AL-Mohanad Bold" pitchFamily="2" charset="-78"/>
            </a:endParaRPr>
          </a:p>
          <a:p>
            <a:pPr lvl="2" algn="r" rtl="1"/>
            <a:r>
              <a:rPr lang="ar-SA" sz="1600" b="1" dirty="0">
                <a:solidFill>
                  <a:srgbClr val="376092"/>
                </a:solidFill>
                <a:latin typeface="GE Dinar One Light" pitchFamily="18" charset="-78"/>
                <a:ea typeface="GE Dinar One Light" pitchFamily="18" charset="-78"/>
                <a:cs typeface="AL-Mohanad Bold" pitchFamily="2" charset="-78"/>
              </a:rPr>
              <a:t>اسم عضو مجلس الإدارة ذي </a:t>
            </a:r>
            <a:r>
              <a:rPr lang="ar-SA" sz="1600" b="1" dirty="0" smtClean="0">
                <a:solidFill>
                  <a:srgbClr val="376092"/>
                </a:solidFill>
                <a:latin typeface="GE Dinar One Light" pitchFamily="18" charset="-78"/>
                <a:ea typeface="GE Dinar One Light" pitchFamily="18" charset="-78"/>
                <a:cs typeface="AL-Mohanad Bold" pitchFamily="2" charset="-78"/>
              </a:rPr>
              <a:t>العلاقة                 . </a:t>
            </a:r>
            <a:r>
              <a:rPr lang="ar-SA" sz="1600" b="1" dirty="0">
                <a:solidFill>
                  <a:srgbClr val="376092"/>
                </a:solidFill>
                <a:latin typeface="GE Dinar One Light" pitchFamily="18" charset="-78"/>
                <a:ea typeface="GE Dinar One Light" pitchFamily="18" charset="-78"/>
                <a:cs typeface="AL-Mohanad Bold" pitchFamily="2" charset="-78"/>
              </a:rPr>
              <a:t>مبلغ التعامل</a:t>
            </a:r>
            <a:endParaRPr lang="en-US" sz="1600" b="1" dirty="0">
              <a:solidFill>
                <a:srgbClr val="376092"/>
              </a:solidFill>
              <a:latin typeface="GE Dinar One Light" pitchFamily="18" charset="-78"/>
              <a:ea typeface="GE Dinar One Light" pitchFamily="18" charset="-78"/>
              <a:cs typeface="AL-Mohanad Bold" pitchFamily="2" charset="-78"/>
            </a:endParaRPr>
          </a:p>
          <a:p>
            <a:pPr lvl="2" algn="r" rtl="1"/>
            <a:r>
              <a:rPr lang="ar-SA" sz="1600" b="1" dirty="0">
                <a:solidFill>
                  <a:srgbClr val="376092"/>
                </a:solidFill>
                <a:latin typeface="GE Dinar One Light" pitchFamily="18" charset="-78"/>
                <a:ea typeface="GE Dinar One Light" pitchFamily="18" charset="-78"/>
                <a:cs typeface="AL-Mohanad Bold" pitchFamily="2" charset="-78"/>
              </a:rPr>
              <a:t>مدة </a:t>
            </a:r>
            <a:r>
              <a:rPr lang="ar-SA" sz="1600" b="1" dirty="0" smtClean="0">
                <a:solidFill>
                  <a:srgbClr val="376092"/>
                </a:solidFill>
                <a:latin typeface="GE Dinar One Light" pitchFamily="18" charset="-78"/>
                <a:ea typeface="GE Dinar One Light" pitchFamily="18" charset="-78"/>
                <a:cs typeface="AL-Mohanad Bold" pitchFamily="2" charset="-78"/>
              </a:rPr>
              <a:t>التعامل                                                   . طبيعة </a:t>
            </a:r>
            <a:r>
              <a:rPr lang="ar-SA" sz="1600" b="1" dirty="0">
                <a:solidFill>
                  <a:srgbClr val="376092"/>
                </a:solidFill>
                <a:latin typeface="GE Dinar One Light" pitchFamily="18" charset="-78"/>
                <a:ea typeface="GE Dinar One Light" pitchFamily="18" charset="-78"/>
                <a:cs typeface="AL-Mohanad Bold" pitchFamily="2" charset="-78"/>
              </a:rPr>
              <a:t>التعامل </a:t>
            </a:r>
            <a:r>
              <a:rPr lang="ar-SA" sz="1600" b="1" dirty="0" smtClean="0">
                <a:solidFill>
                  <a:srgbClr val="376092"/>
                </a:solidFill>
                <a:latin typeface="GE Dinar One Light" pitchFamily="18" charset="-78"/>
                <a:ea typeface="GE Dinar One Light" pitchFamily="18" charset="-78"/>
                <a:cs typeface="AL-Mohanad Bold" pitchFamily="2" charset="-78"/>
              </a:rPr>
              <a:t>وشروطه</a:t>
            </a:r>
            <a:endParaRPr lang="en-US" sz="1600" b="1" dirty="0">
              <a:solidFill>
                <a:srgbClr val="376092"/>
              </a:solidFill>
              <a:latin typeface="GE Dinar One Light" pitchFamily="18" charset="-78"/>
              <a:ea typeface="GE Dinar One Light" pitchFamily="18" charset="-78"/>
              <a:cs typeface="AL-Mohanad Bold" pitchFamily="2" charset="-78"/>
            </a:endParaRPr>
          </a:p>
          <a:p>
            <a:pPr lvl="2" algn="r" rtl="1"/>
            <a:r>
              <a:rPr lang="ar-SA" sz="1600" b="1" dirty="0">
                <a:solidFill>
                  <a:srgbClr val="376092"/>
                </a:solidFill>
                <a:latin typeface="GE Dinar One Light" pitchFamily="18" charset="-78"/>
                <a:ea typeface="GE Dinar One Light" pitchFamily="18" charset="-78"/>
                <a:cs typeface="AL-Mohanad Bold" pitchFamily="2" charset="-78"/>
              </a:rPr>
              <a:t>شروط </a:t>
            </a:r>
            <a:r>
              <a:rPr lang="ar-SA" sz="1600" b="1" dirty="0" smtClean="0">
                <a:solidFill>
                  <a:srgbClr val="376092"/>
                </a:solidFill>
                <a:latin typeface="GE Dinar One Light" pitchFamily="18" charset="-78"/>
                <a:ea typeface="GE Dinar One Light" pitchFamily="18" charset="-78"/>
                <a:cs typeface="AL-Mohanad Bold" pitchFamily="2" charset="-78"/>
              </a:rPr>
              <a:t>التعامل</a:t>
            </a:r>
            <a:endParaRPr lang="en-US" sz="1600" b="1" dirty="0">
              <a:solidFill>
                <a:srgbClr val="376092"/>
              </a:solidFill>
              <a:latin typeface="GE Dinar One Light" pitchFamily="18" charset="-78"/>
              <a:ea typeface="GE Dinar One Light" pitchFamily="18" charset="-78"/>
              <a:cs typeface="AL-Mohanad Bold" pitchFamily="2" charset="-78"/>
            </a:endParaRPr>
          </a:p>
        </p:txBody>
      </p:sp>
      <p:sp>
        <p:nvSpPr>
          <p:cNvPr id="4" name="Title 1"/>
          <p:cNvSpPr txBox="1">
            <a:spLocks/>
          </p:cNvSpPr>
          <p:nvPr/>
        </p:nvSpPr>
        <p:spPr bwMode="auto">
          <a:xfrm>
            <a:off x="1258888" y="333375"/>
            <a:ext cx="7010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defTabSz="457200" rtl="0" fontAlgn="base">
              <a:spcBef>
                <a:spcPct val="0"/>
              </a:spcBef>
              <a:spcAft>
                <a:spcPct val="0"/>
              </a:spcAft>
              <a:defRPr sz="3200" i="1" kern="1200">
                <a:solidFill>
                  <a:srgbClr val="404040"/>
                </a:solidFill>
                <a:latin typeface="Gill Sans MT" pitchFamily="34" charset="0"/>
                <a:ea typeface="Gill Sans MT" pitchFamily="34" charset="0"/>
                <a:cs typeface="Gill Sans MT" pitchFamily="34" charset="0"/>
              </a:defRPr>
            </a:lvl1pPr>
            <a:lvl2pPr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2pPr>
            <a:lvl3pPr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3pPr>
            <a:lvl4pPr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4pPr>
            <a:lvl5pPr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5pPr>
            <a:lvl6pPr marL="457200"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6pPr>
            <a:lvl7pPr marL="914400"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7pPr>
            <a:lvl8pPr marL="1371600"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8pPr>
            <a:lvl9pPr marL="1828800"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9pPr>
          </a:lstStyle>
          <a:p>
            <a:pPr algn="r"/>
            <a:r>
              <a:rPr lang="ar-SA" sz="2400" b="1" i="0" dirty="0" smtClean="0">
                <a:solidFill>
                  <a:prstClr val="white">
                    <a:lumMod val="50000"/>
                  </a:prstClr>
                </a:solidFill>
                <a:latin typeface="ae_AlMohanad"/>
                <a:ea typeface="GE Dinar One Light" pitchFamily="18" charset="-78"/>
                <a:cs typeface="AL-Mohanad Bold" pitchFamily="2" charset="-78"/>
              </a:rPr>
              <a:t>التعاملات مع أطراف ذات علاقة</a:t>
            </a:r>
            <a:endParaRPr lang="en-US" sz="2400" b="1" i="0" dirty="0">
              <a:solidFill>
                <a:prstClr val="white">
                  <a:lumMod val="50000"/>
                </a:prstClr>
              </a:solidFill>
              <a:latin typeface="ae_AlMohanad"/>
              <a:ea typeface="GE Dinar One Light" pitchFamily="18" charset="-78"/>
              <a:cs typeface="AL-Mohanad Bold" pitchFamily="2" charset="-78"/>
            </a:endParaRPr>
          </a:p>
        </p:txBody>
      </p:sp>
      <p:graphicFrame>
        <p:nvGraphicFramePr>
          <p:cNvPr id="6" name="Chart 5"/>
          <p:cNvGraphicFramePr>
            <a:graphicFrameLocks/>
          </p:cNvGraphicFramePr>
          <p:nvPr>
            <p:extLst>
              <p:ext uri="{D42A27DB-BD31-4B8C-83A1-F6EECF244321}">
                <p14:modId xmlns:p14="http://schemas.microsoft.com/office/powerpoint/2010/main" val="3593329815"/>
              </p:ext>
            </p:extLst>
          </p:nvPr>
        </p:nvGraphicFramePr>
        <p:xfrm>
          <a:off x="1258888" y="3657600"/>
          <a:ext cx="5903912" cy="2971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131833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2852936"/>
            <a:ext cx="3727648" cy="523220"/>
          </a:xfrm>
          <a:prstGeom prst="rect">
            <a:avLst/>
          </a:prstGeom>
        </p:spPr>
        <p:txBody>
          <a:bodyPr wrap="square">
            <a:spAutoFit/>
          </a:bodyPr>
          <a:lstStyle/>
          <a:p>
            <a:pPr algn="r" defTabSz="457200" rtl="1" eaLnBrk="0" fontAlgn="base" hangingPunct="0">
              <a:spcBef>
                <a:spcPct val="0"/>
              </a:spcBef>
              <a:spcAft>
                <a:spcPct val="0"/>
              </a:spcAft>
              <a:defRPr/>
            </a:pPr>
            <a:r>
              <a:rPr lang="ar-SA" sz="2800" b="1" dirty="0" smtClean="0">
                <a:solidFill>
                  <a:prstClr val="white">
                    <a:lumMod val="50000"/>
                  </a:prstClr>
                </a:solidFill>
                <a:cs typeface="AL-Mohanad Bold" pitchFamily="2" charset="-78"/>
              </a:rPr>
              <a:t>الإفصاح</a:t>
            </a:r>
            <a:endParaRPr lang="ar-SA" sz="2800" b="1" dirty="0">
              <a:solidFill>
                <a:prstClr val="white">
                  <a:lumMod val="50000"/>
                </a:prstClr>
              </a:solidFill>
              <a:cs typeface="AL-Mohanad Bold" pitchFamily="2" charset="-78"/>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4491" y="2276872"/>
            <a:ext cx="4629508" cy="1449273"/>
          </a:xfrm>
          <a:prstGeom prst="rect">
            <a:avLst/>
          </a:prstGeom>
        </p:spPr>
      </p:pic>
      <p:cxnSp>
        <p:nvCxnSpPr>
          <p:cNvPr id="6" name="Straight Connector 5"/>
          <p:cNvCxnSpPr/>
          <p:nvPr/>
        </p:nvCxnSpPr>
        <p:spPr>
          <a:xfrm>
            <a:off x="4427984" y="2636912"/>
            <a:ext cx="0" cy="93610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812360" y="188640"/>
            <a:ext cx="1259631" cy="100811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094467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0" y="1295400"/>
            <a:ext cx="7620000" cy="4984441"/>
          </a:xfrm>
          <a:prstGeom prst="rect">
            <a:avLst/>
          </a:prstGeom>
          <a:noFill/>
        </p:spPr>
        <p:txBody>
          <a:bodyPr wrap="square" rtlCol="1">
            <a:spAutoFit/>
          </a:bodyPr>
          <a:lstStyle/>
          <a:p>
            <a:pPr marL="57150" lvl="0" algn="just" defTabSz="457200" rtl="1" fontAlgn="base">
              <a:lnSpc>
                <a:spcPct val="150000"/>
              </a:lnSpc>
              <a:spcBef>
                <a:spcPct val="20000"/>
              </a:spcBef>
              <a:spcAft>
                <a:spcPct val="0"/>
              </a:spcAft>
              <a:defRPr/>
            </a:pPr>
            <a:r>
              <a:rPr lang="ar-SA" sz="2400" dirty="0" smtClean="0">
                <a:solidFill>
                  <a:srgbClr val="404040"/>
                </a:solidFill>
                <a:latin typeface="GE Dinar One Light" pitchFamily="18" charset="-78"/>
                <a:ea typeface="GE Dinar One Light" pitchFamily="18" charset="-78"/>
                <a:cs typeface="AL-Mohanad Bold" pitchFamily="2" charset="-78"/>
              </a:rPr>
              <a:t>نصت </a:t>
            </a:r>
            <a:r>
              <a:rPr lang="ar-SA" sz="2400" dirty="0">
                <a:solidFill>
                  <a:srgbClr val="404040"/>
                </a:solidFill>
                <a:latin typeface="GE Dinar One Light" pitchFamily="18" charset="-78"/>
                <a:ea typeface="GE Dinar One Light" pitchFamily="18" charset="-78"/>
                <a:cs typeface="AL-Mohanad Bold" pitchFamily="2" charset="-78"/>
              </a:rPr>
              <a:t>لائحة حوكمة الشركات على أن تضع الشركة سياسات الإفصاح وإجراءاته وأنظمته </a:t>
            </a:r>
            <a:r>
              <a:rPr lang="ar-SA" sz="2400" dirty="0" err="1">
                <a:solidFill>
                  <a:srgbClr val="404040"/>
                </a:solidFill>
                <a:latin typeface="GE Dinar One Light" pitchFamily="18" charset="-78"/>
                <a:ea typeface="GE Dinar One Light" pitchFamily="18" charset="-78"/>
                <a:cs typeface="AL-Mohanad Bold" pitchFamily="2" charset="-78"/>
              </a:rPr>
              <a:t>الإشرافية</a:t>
            </a:r>
            <a:r>
              <a:rPr lang="ar-SA" sz="2400" dirty="0">
                <a:solidFill>
                  <a:srgbClr val="404040"/>
                </a:solidFill>
                <a:latin typeface="GE Dinar One Light" pitchFamily="18" charset="-78"/>
                <a:ea typeface="GE Dinar One Light" pitchFamily="18" charset="-78"/>
                <a:cs typeface="AL-Mohanad Bold" pitchFamily="2" charset="-78"/>
              </a:rPr>
              <a:t> بشكل مكتوب وفقاً للنظام، </a:t>
            </a:r>
            <a:r>
              <a:rPr lang="ar-SA" sz="2400" dirty="0" smtClean="0">
                <a:solidFill>
                  <a:srgbClr val="404040"/>
                </a:solidFill>
                <a:latin typeface="GE Dinar One Light" pitchFamily="18" charset="-78"/>
                <a:ea typeface="GE Dinar One Light" pitchFamily="18" charset="-78"/>
                <a:cs typeface="AL-Mohanad Bold" pitchFamily="2" charset="-78"/>
              </a:rPr>
              <a:t>بحيث يمكن أن </a:t>
            </a:r>
            <a:r>
              <a:rPr lang="ar-SA" sz="2400" dirty="0">
                <a:solidFill>
                  <a:srgbClr val="404040"/>
                </a:solidFill>
                <a:latin typeface="GE Dinar One Light" pitchFamily="18" charset="-78"/>
                <a:ea typeface="GE Dinar One Light" pitchFamily="18" charset="-78"/>
                <a:cs typeface="AL-Mohanad Bold" pitchFamily="2" charset="-78"/>
              </a:rPr>
              <a:t>تجيب هذه السياسات </a:t>
            </a:r>
            <a:r>
              <a:rPr lang="ar-SA" sz="2400" dirty="0" smtClean="0">
                <a:solidFill>
                  <a:srgbClr val="404040"/>
                </a:solidFill>
                <a:latin typeface="GE Dinar One Light" pitchFamily="18" charset="-78"/>
                <a:ea typeface="GE Dinar One Light" pitchFamily="18" charset="-78"/>
                <a:cs typeface="AL-Mohanad Bold" pitchFamily="2" charset="-78"/>
              </a:rPr>
              <a:t>عن الأسئلة </a:t>
            </a:r>
            <a:r>
              <a:rPr lang="ar-SA" sz="2400" dirty="0">
                <a:solidFill>
                  <a:srgbClr val="404040"/>
                </a:solidFill>
                <a:latin typeface="GE Dinar One Light" pitchFamily="18" charset="-78"/>
                <a:ea typeface="GE Dinar One Light" pitchFamily="18" charset="-78"/>
                <a:cs typeface="AL-Mohanad Bold" pitchFamily="2" charset="-78"/>
              </a:rPr>
              <a:t>التالية:</a:t>
            </a:r>
          </a:p>
          <a:p>
            <a:pPr marL="57150" lvl="0" algn="just" defTabSz="457200" rtl="1" fontAlgn="base">
              <a:lnSpc>
                <a:spcPct val="150000"/>
              </a:lnSpc>
              <a:spcBef>
                <a:spcPct val="20000"/>
              </a:spcBef>
              <a:spcAft>
                <a:spcPct val="0"/>
              </a:spcAft>
              <a:defRPr/>
            </a:pPr>
            <a:endParaRPr lang="ar-SA" sz="700" dirty="0" smtClean="0">
              <a:solidFill>
                <a:schemeClr val="tx2"/>
              </a:solidFill>
              <a:ea typeface="Gill Sans MT" pitchFamily="34" charset="0"/>
              <a:cs typeface="AL-Mohanad" pitchFamily="2" charset="-78"/>
            </a:endParaRPr>
          </a:p>
          <a:p>
            <a:pPr marL="57150" indent="-346075" algn="just" defTabSz="457200" rtl="1" fontAlgn="base">
              <a:lnSpc>
                <a:spcPct val="200000"/>
              </a:lnSpc>
              <a:spcBef>
                <a:spcPct val="20000"/>
              </a:spcBef>
              <a:spcAft>
                <a:spcPct val="0"/>
              </a:spcAft>
              <a:buBlip>
                <a:blip r:embed="rId2"/>
              </a:buBlip>
              <a:defRPr/>
            </a:pPr>
            <a:r>
              <a:rPr lang="ar-SA" b="1" dirty="0">
                <a:solidFill>
                  <a:srgbClr val="376092"/>
                </a:solidFill>
                <a:latin typeface="GE Dinar One Light" pitchFamily="18" charset="-78"/>
                <a:ea typeface="GE Dinar One Light" pitchFamily="18" charset="-78"/>
                <a:cs typeface="AL-Mohanad Bold" pitchFamily="2" charset="-78"/>
              </a:rPr>
              <a:t>ما </a:t>
            </a:r>
            <a:r>
              <a:rPr lang="ar-SA" b="1" dirty="0" smtClean="0">
                <a:solidFill>
                  <a:srgbClr val="376092"/>
                </a:solidFill>
                <a:latin typeface="GE Dinar One Light" pitchFamily="18" charset="-78"/>
                <a:ea typeface="GE Dinar One Light" pitchFamily="18" charset="-78"/>
                <a:cs typeface="AL-Mohanad Bold" pitchFamily="2" charset="-78"/>
              </a:rPr>
              <a:t>الحدث </a:t>
            </a:r>
            <a:r>
              <a:rPr lang="ar-SA" b="1" dirty="0">
                <a:solidFill>
                  <a:srgbClr val="376092"/>
                </a:solidFill>
                <a:latin typeface="GE Dinar One Light" pitchFamily="18" charset="-78"/>
                <a:ea typeface="GE Dinar One Light" pitchFamily="18" charset="-78"/>
                <a:cs typeface="AL-Mohanad Bold" pitchFamily="2" charset="-78"/>
              </a:rPr>
              <a:t>الجوهري أو التطور </a:t>
            </a:r>
            <a:r>
              <a:rPr lang="ar-SA" b="1" dirty="0" smtClean="0">
                <a:solidFill>
                  <a:srgbClr val="376092"/>
                </a:solidFill>
                <a:latin typeface="GE Dinar One Light" pitchFamily="18" charset="-78"/>
                <a:ea typeface="GE Dinar One Light" pitchFamily="18" charset="-78"/>
                <a:cs typeface="AL-Mohanad Bold" pitchFamily="2" charset="-78"/>
              </a:rPr>
              <a:t>المهم؟!</a:t>
            </a:r>
            <a:endParaRPr lang="ar-SA" b="1" dirty="0">
              <a:solidFill>
                <a:srgbClr val="376092"/>
              </a:solidFill>
              <a:latin typeface="GE Dinar One Light" pitchFamily="18" charset="-78"/>
              <a:ea typeface="GE Dinar One Light" pitchFamily="18" charset="-78"/>
              <a:cs typeface="AL-Mohanad Bold" pitchFamily="2" charset="-78"/>
            </a:endParaRPr>
          </a:p>
          <a:p>
            <a:pPr marL="57150" indent="-346075" algn="just" defTabSz="457200" rtl="1" fontAlgn="base">
              <a:lnSpc>
                <a:spcPct val="200000"/>
              </a:lnSpc>
              <a:spcBef>
                <a:spcPct val="20000"/>
              </a:spcBef>
              <a:spcAft>
                <a:spcPct val="0"/>
              </a:spcAft>
              <a:buBlip>
                <a:blip r:embed="rId2"/>
              </a:buBlip>
              <a:defRPr/>
            </a:pPr>
            <a:r>
              <a:rPr lang="ar-SA" b="1" dirty="0">
                <a:solidFill>
                  <a:srgbClr val="376092"/>
                </a:solidFill>
                <a:latin typeface="GE Dinar One Light" pitchFamily="18" charset="-78"/>
                <a:ea typeface="GE Dinar One Light" pitchFamily="18" charset="-78"/>
                <a:cs typeface="AL-Mohanad Bold" pitchFamily="2" charset="-78"/>
              </a:rPr>
              <a:t>من له حق الإفصاح عن الأحداث الجوهرية من أعضاء مجلس </a:t>
            </a:r>
            <a:r>
              <a:rPr lang="ar-SA" b="1" dirty="0" smtClean="0">
                <a:solidFill>
                  <a:srgbClr val="376092"/>
                </a:solidFill>
                <a:latin typeface="GE Dinar One Light" pitchFamily="18" charset="-78"/>
                <a:ea typeface="GE Dinar One Light" pitchFamily="18" charset="-78"/>
                <a:cs typeface="AL-Mohanad Bold" pitchFamily="2" charset="-78"/>
              </a:rPr>
              <a:t>الإدارة والإدارة </a:t>
            </a:r>
            <a:r>
              <a:rPr lang="ar-SA" b="1" dirty="0">
                <a:solidFill>
                  <a:srgbClr val="376092"/>
                </a:solidFill>
                <a:latin typeface="GE Dinar One Light" pitchFamily="18" charset="-78"/>
                <a:ea typeface="GE Dinar One Light" pitchFamily="18" charset="-78"/>
                <a:cs typeface="AL-Mohanad Bold" pitchFamily="2" charset="-78"/>
              </a:rPr>
              <a:t>التنفيذية؟</a:t>
            </a:r>
          </a:p>
          <a:p>
            <a:pPr marL="57150" indent="-346075" algn="just" defTabSz="457200" rtl="1" fontAlgn="base">
              <a:lnSpc>
                <a:spcPct val="200000"/>
              </a:lnSpc>
              <a:spcBef>
                <a:spcPct val="20000"/>
              </a:spcBef>
              <a:spcAft>
                <a:spcPct val="0"/>
              </a:spcAft>
              <a:buBlip>
                <a:blip r:embed="rId2"/>
              </a:buBlip>
              <a:defRPr/>
            </a:pPr>
            <a:r>
              <a:rPr lang="ar-SA" b="1" dirty="0">
                <a:solidFill>
                  <a:srgbClr val="376092"/>
                </a:solidFill>
                <a:latin typeface="GE Dinar One Light" pitchFamily="18" charset="-78"/>
                <a:ea typeface="GE Dinar One Light" pitchFamily="18" charset="-78"/>
                <a:cs typeface="AL-Mohanad Bold" pitchFamily="2" charset="-78"/>
              </a:rPr>
              <a:t>متى </a:t>
            </a:r>
            <a:r>
              <a:rPr lang="ar-SA" b="1" dirty="0" smtClean="0">
                <a:solidFill>
                  <a:srgbClr val="376092"/>
                </a:solidFill>
                <a:latin typeface="GE Dinar One Light" pitchFamily="18" charset="-78"/>
                <a:ea typeface="GE Dinar One Light" pitchFamily="18" charset="-78"/>
                <a:cs typeface="AL-Mohanad Bold" pitchFamily="2" charset="-78"/>
              </a:rPr>
              <a:t>يعلن الحدث </a:t>
            </a:r>
            <a:r>
              <a:rPr lang="ar-SA" b="1" dirty="0">
                <a:solidFill>
                  <a:srgbClr val="376092"/>
                </a:solidFill>
                <a:latin typeface="GE Dinar One Light" pitchFamily="18" charset="-78"/>
                <a:ea typeface="GE Dinar One Light" pitchFamily="18" charset="-78"/>
                <a:cs typeface="AL-Mohanad Bold" pitchFamily="2" charset="-78"/>
              </a:rPr>
              <a:t>الجوهري أو القوائم </a:t>
            </a:r>
            <a:r>
              <a:rPr lang="ar-SA" b="1" dirty="0" smtClean="0">
                <a:solidFill>
                  <a:srgbClr val="376092"/>
                </a:solidFill>
                <a:latin typeface="GE Dinar One Light" pitchFamily="18" charset="-78"/>
                <a:ea typeface="GE Dinar One Light" pitchFamily="18" charset="-78"/>
                <a:cs typeface="AL-Mohanad Bold" pitchFamily="2" charset="-78"/>
              </a:rPr>
              <a:t>المالية؟</a:t>
            </a:r>
            <a:endParaRPr lang="ar-SA" b="1" dirty="0">
              <a:solidFill>
                <a:srgbClr val="376092"/>
              </a:solidFill>
              <a:latin typeface="GE Dinar One Light" pitchFamily="18" charset="-78"/>
              <a:ea typeface="GE Dinar One Light" pitchFamily="18" charset="-78"/>
              <a:cs typeface="AL-Mohanad Bold" pitchFamily="2" charset="-78"/>
            </a:endParaRPr>
          </a:p>
          <a:p>
            <a:pPr marL="57150" indent="-346075" algn="just" defTabSz="457200" rtl="1" fontAlgn="base">
              <a:lnSpc>
                <a:spcPct val="200000"/>
              </a:lnSpc>
              <a:spcBef>
                <a:spcPct val="20000"/>
              </a:spcBef>
              <a:spcAft>
                <a:spcPct val="0"/>
              </a:spcAft>
              <a:buBlip>
                <a:blip r:embed="rId2"/>
              </a:buBlip>
              <a:defRPr/>
            </a:pPr>
            <a:r>
              <a:rPr lang="ar-SA" b="1" dirty="0">
                <a:solidFill>
                  <a:srgbClr val="376092"/>
                </a:solidFill>
                <a:latin typeface="GE Dinar One Light" pitchFamily="18" charset="-78"/>
                <a:ea typeface="GE Dinar One Light" pitchFamily="18" charset="-78"/>
                <a:cs typeface="AL-Mohanad Bold" pitchFamily="2" charset="-78"/>
              </a:rPr>
              <a:t>ما </a:t>
            </a:r>
            <a:r>
              <a:rPr lang="ar-SA" b="1" dirty="0" smtClean="0">
                <a:solidFill>
                  <a:srgbClr val="376092"/>
                </a:solidFill>
                <a:latin typeface="GE Dinar One Light" pitchFamily="18" charset="-78"/>
                <a:ea typeface="GE Dinar One Light" pitchFamily="18" charset="-78"/>
                <a:cs typeface="AL-Mohanad Bold" pitchFamily="2" charset="-78"/>
              </a:rPr>
              <a:t>الوسيلة </a:t>
            </a:r>
            <a:r>
              <a:rPr lang="ar-SA" b="1" dirty="0">
                <a:solidFill>
                  <a:srgbClr val="376092"/>
                </a:solidFill>
                <a:latin typeface="GE Dinar One Light" pitchFamily="18" charset="-78"/>
                <a:ea typeface="GE Dinar One Light" pitchFamily="18" charset="-78"/>
                <a:cs typeface="AL-Mohanad Bold" pitchFamily="2" charset="-78"/>
              </a:rPr>
              <a:t>التي يتم الإفصاح من خلالها؟</a:t>
            </a:r>
          </a:p>
          <a:p>
            <a:pPr marL="57150" indent="-346075" algn="just" defTabSz="457200" rtl="1" fontAlgn="base">
              <a:lnSpc>
                <a:spcPct val="200000"/>
              </a:lnSpc>
              <a:spcBef>
                <a:spcPct val="20000"/>
              </a:spcBef>
              <a:spcAft>
                <a:spcPct val="0"/>
              </a:spcAft>
              <a:buBlip>
                <a:blip r:embed="rId2"/>
              </a:buBlip>
              <a:defRPr/>
            </a:pPr>
            <a:r>
              <a:rPr lang="ar-SA" b="1" dirty="0">
                <a:solidFill>
                  <a:srgbClr val="376092"/>
                </a:solidFill>
                <a:latin typeface="GE Dinar One Light" pitchFamily="18" charset="-78"/>
                <a:ea typeface="GE Dinar One Light" pitchFamily="18" charset="-78"/>
                <a:cs typeface="AL-Mohanad Bold" pitchFamily="2" charset="-78"/>
              </a:rPr>
              <a:t>متى </a:t>
            </a:r>
            <a:r>
              <a:rPr lang="ar-SA" b="1" dirty="0" smtClean="0">
                <a:solidFill>
                  <a:srgbClr val="376092"/>
                </a:solidFill>
                <a:latin typeface="GE Dinar One Light" pitchFamily="18" charset="-78"/>
                <a:ea typeface="GE Dinar One Light" pitchFamily="18" charset="-78"/>
                <a:cs typeface="AL-Mohanad Bold" pitchFamily="2" charset="-78"/>
              </a:rPr>
              <a:t>ينعقد اجتماع </a:t>
            </a:r>
            <a:r>
              <a:rPr lang="ar-SA" b="1" dirty="0">
                <a:solidFill>
                  <a:srgbClr val="376092"/>
                </a:solidFill>
                <a:latin typeface="GE Dinar One Light" pitchFamily="18" charset="-78"/>
                <a:ea typeface="GE Dinar One Light" pitchFamily="18" charset="-78"/>
                <a:cs typeface="AL-Mohanad Bold" pitchFamily="2" charset="-78"/>
              </a:rPr>
              <a:t>مجلس الإدارة عند مناقشة أحداث جوهرية؟</a:t>
            </a:r>
          </a:p>
        </p:txBody>
      </p:sp>
      <p:sp>
        <p:nvSpPr>
          <p:cNvPr id="6" name="Title 1"/>
          <p:cNvSpPr txBox="1">
            <a:spLocks/>
          </p:cNvSpPr>
          <p:nvPr/>
        </p:nvSpPr>
        <p:spPr bwMode="auto">
          <a:xfrm>
            <a:off x="1258888" y="333375"/>
            <a:ext cx="7010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defTabSz="457200" rtl="0" fontAlgn="base">
              <a:spcBef>
                <a:spcPct val="0"/>
              </a:spcBef>
              <a:spcAft>
                <a:spcPct val="0"/>
              </a:spcAft>
              <a:defRPr sz="3200" i="1" kern="1200">
                <a:solidFill>
                  <a:srgbClr val="404040"/>
                </a:solidFill>
                <a:latin typeface="Gill Sans MT" pitchFamily="34" charset="0"/>
                <a:ea typeface="Gill Sans MT" pitchFamily="34" charset="0"/>
                <a:cs typeface="Gill Sans MT" pitchFamily="34" charset="0"/>
              </a:defRPr>
            </a:lvl1pPr>
            <a:lvl2pPr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2pPr>
            <a:lvl3pPr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3pPr>
            <a:lvl4pPr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4pPr>
            <a:lvl5pPr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5pPr>
            <a:lvl6pPr marL="457200"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6pPr>
            <a:lvl7pPr marL="914400"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7pPr>
            <a:lvl8pPr marL="1371600"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8pPr>
            <a:lvl9pPr marL="1828800"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9pPr>
          </a:lstStyle>
          <a:p>
            <a:pPr algn="r"/>
            <a:r>
              <a:rPr lang="ar-SA" sz="2400" b="1" i="0" dirty="0" smtClean="0">
                <a:solidFill>
                  <a:prstClr val="white">
                    <a:lumMod val="50000"/>
                  </a:prstClr>
                </a:solidFill>
                <a:latin typeface="ae_AlMohanad"/>
                <a:ea typeface="GE Dinar One Light" pitchFamily="18" charset="-78"/>
                <a:cs typeface="AL-Mohanad Bold" pitchFamily="2" charset="-78"/>
              </a:rPr>
              <a:t>متطلبات الإفصاح</a:t>
            </a:r>
            <a:endParaRPr lang="en-US" sz="2400" b="1" i="0" dirty="0">
              <a:solidFill>
                <a:prstClr val="white">
                  <a:lumMod val="50000"/>
                </a:prstClr>
              </a:solidFill>
              <a:latin typeface="ae_AlMohanad"/>
              <a:ea typeface="GE Dinar One Light" pitchFamily="18" charset="-78"/>
              <a:cs typeface="AL-Mohanad Bold" pitchFamily="2" charset="-78"/>
            </a:endParaRPr>
          </a:p>
        </p:txBody>
      </p:sp>
    </p:spTree>
    <p:extLst>
      <p:ext uri="{BB962C8B-B14F-4D97-AF65-F5344CB8AC3E}">
        <p14:creationId xmlns:p14="http://schemas.microsoft.com/office/powerpoint/2010/main" val="16509775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95046480"/>
              </p:ext>
            </p:extLst>
          </p:nvPr>
        </p:nvGraphicFramePr>
        <p:xfrm>
          <a:off x="1691680" y="1902431"/>
          <a:ext cx="5760640" cy="3053139"/>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bwMode="auto">
          <a:xfrm>
            <a:off x="1258888" y="333375"/>
            <a:ext cx="7010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defTabSz="457200" rtl="0" fontAlgn="base">
              <a:spcBef>
                <a:spcPct val="0"/>
              </a:spcBef>
              <a:spcAft>
                <a:spcPct val="0"/>
              </a:spcAft>
              <a:defRPr sz="3200" i="1" kern="1200">
                <a:solidFill>
                  <a:srgbClr val="404040"/>
                </a:solidFill>
                <a:latin typeface="Gill Sans MT" pitchFamily="34" charset="0"/>
                <a:ea typeface="Gill Sans MT" pitchFamily="34" charset="0"/>
                <a:cs typeface="Gill Sans MT" pitchFamily="34" charset="0"/>
              </a:defRPr>
            </a:lvl1pPr>
            <a:lvl2pPr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2pPr>
            <a:lvl3pPr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3pPr>
            <a:lvl4pPr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4pPr>
            <a:lvl5pPr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5pPr>
            <a:lvl6pPr marL="457200"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6pPr>
            <a:lvl7pPr marL="914400"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7pPr>
            <a:lvl8pPr marL="1371600"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8pPr>
            <a:lvl9pPr marL="1828800"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9pPr>
          </a:lstStyle>
          <a:p>
            <a:pPr algn="r"/>
            <a:r>
              <a:rPr lang="ar-SA" sz="2400" b="1" i="0" dirty="0" smtClean="0">
                <a:solidFill>
                  <a:prstClr val="white">
                    <a:lumMod val="50000"/>
                  </a:prstClr>
                </a:solidFill>
                <a:latin typeface="ae_AlMohanad"/>
                <a:ea typeface="GE Dinar One Light" pitchFamily="18" charset="-78"/>
                <a:cs typeface="AL-Mohanad Bold" pitchFamily="2" charset="-78"/>
              </a:rPr>
              <a:t>متطلبات الإفصاح</a:t>
            </a:r>
            <a:endParaRPr lang="en-US" sz="2400" b="1" i="0" dirty="0">
              <a:solidFill>
                <a:prstClr val="white">
                  <a:lumMod val="50000"/>
                </a:prstClr>
              </a:solidFill>
              <a:latin typeface="ae_AlMohanad"/>
              <a:ea typeface="GE Dinar One Light" pitchFamily="18" charset="-78"/>
              <a:cs typeface="AL-Mohanad Bold" pitchFamily="2" charset="-78"/>
            </a:endParaRPr>
          </a:p>
        </p:txBody>
      </p:sp>
    </p:spTree>
    <p:extLst>
      <p:ext uri="{BB962C8B-B14F-4D97-AF65-F5344CB8AC3E}">
        <p14:creationId xmlns:p14="http://schemas.microsoft.com/office/powerpoint/2010/main" val="1454340860"/>
      </p:ext>
    </p:extLst>
  </p:cSld>
  <p:clrMapOvr>
    <a:masterClrMapping/>
  </p:clrMapOvr>
  <p:transition>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258888" y="333375"/>
            <a:ext cx="7010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defTabSz="457200" rtl="0" fontAlgn="base">
              <a:spcBef>
                <a:spcPct val="0"/>
              </a:spcBef>
              <a:spcAft>
                <a:spcPct val="0"/>
              </a:spcAft>
              <a:defRPr sz="3200" i="1" kern="1200">
                <a:solidFill>
                  <a:srgbClr val="404040"/>
                </a:solidFill>
                <a:latin typeface="Gill Sans MT" pitchFamily="34" charset="0"/>
                <a:ea typeface="Gill Sans MT" pitchFamily="34" charset="0"/>
                <a:cs typeface="Gill Sans MT" pitchFamily="34" charset="0"/>
              </a:defRPr>
            </a:lvl1pPr>
            <a:lvl2pPr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2pPr>
            <a:lvl3pPr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3pPr>
            <a:lvl4pPr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4pPr>
            <a:lvl5pPr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5pPr>
            <a:lvl6pPr marL="457200"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6pPr>
            <a:lvl7pPr marL="914400"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7pPr>
            <a:lvl8pPr marL="1371600"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8pPr>
            <a:lvl9pPr marL="1828800"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9pPr>
          </a:lstStyle>
          <a:p>
            <a:pPr algn="r"/>
            <a:r>
              <a:rPr lang="ar-SA" sz="2400" b="1" i="0" dirty="0" smtClean="0">
                <a:solidFill>
                  <a:prstClr val="white">
                    <a:lumMod val="50000"/>
                  </a:prstClr>
                </a:solidFill>
                <a:latin typeface="ae_AlMohanad"/>
                <a:ea typeface="GE Dinar One Light" pitchFamily="18" charset="-78"/>
                <a:cs typeface="AL-Mohanad Bold" pitchFamily="2" charset="-78"/>
              </a:rPr>
              <a:t>متطلبات الإفصاح</a:t>
            </a:r>
            <a:endParaRPr lang="en-US" sz="2400" b="1" i="0" dirty="0">
              <a:solidFill>
                <a:prstClr val="white">
                  <a:lumMod val="50000"/>
                </a:prstClr>
              </a:solidFill>
              <a:latin typeface="ae_AlMohanad"/>
              <a:ea typeface="GE Dinar One Light" pitchFamily="18" charset="-78"/>
              <a:cs typeface="AL-Mohanad Bold" pitchFamily="2" charset="-7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22315346"/>
              </p:ext>
            </p:extLst>
          </p:nvPr>
        </p:nvGraphicFramePr>
        <p:xfrm>
          <a:off x="457200" y="1676400"/>
          <a:ext cx="8305800" cy="44497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77168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934510"/>
            <a:ext cx="7620000" cy="3211648"/>
          </a:xfrm>
          <a:prstGeom prst="rect">
            <a:avLst/>
          </a:prstGeom>
          <a:noFill/>
        </p:spPr>
        <p:txBody>
          <a:bodyPr wrap="square" rtlCol="1">
            <a:spAutoFit/>
          </a:bodyPr>
          <a:lstStyle/>
          <a:p>
            <a:pPr marL="57150" lvl="0" algn="just" defTabSz="457200" rtl="1" fontAlgn="base">
              <a:lnSpc>
                <a:spcPct val="150000"/>
              </a:lnSpc>
              <a:spcBef>
                <a:spcPct val="20000"/>
              </a:spcBef>
              <a:spcAft>
                <a:spcPct val="0"/>
              </a:spcAft>
              <a:defRPr/>
            </a:pPr>
            <a:r>
              <a:rPr lang="ar-SA" sz="2400" dirty="0" smtClean="0">
                <a:solidFill>
                  <a:srgbClr val="404040"/>
                </a:solidFill>
                <a:latin typeface="GE Dinar One Light" pitchFamily="18" charset="-78"/>
                <a:ea typeface="GE Dinar One Light" pitchFamily="18" charset="-78"/>
                <a:cs typeface="AL-Mohanad Bold" pitchFamily="2" charset="-78"/>
              </a:rPr>
              <a:t>يجب على </a:t>
            </a:r>
            <a:r>
              <a:rPr lang="ar-SA" sz="2400" dirty="0">
                <a:solidFill>
                  <a:srgbClr val="404040"/>
                </a:solidFill>
                <a:latin typeface="GE Dinar One Light" pitchFamily="18" charset="-78"/>
                <a:ea typeface="GE Dinar One Light" pitchFamily="18" charset="-78"/>
                <a:cs typeface="AL-Mohanad Bold" pitchFamily="2" charset="-78"/>
              </a:rPr>
              <a:t>الشركات المساهمة العامة المدرجة الالتزام بالمتطلبات النظامية المتعلقة بالإفصاح عن العديد من </a:t>
            </a:r>
            <a:r>
              <a:rPr lang="ar-SA" sz="2400" dirty="0" smtClean="0">
                <a:solidFill>
                  <a:srgbClr val="404040"/>
                </a:solidFill>
                <a:latin typeface="GE Dinar One Light" pitchFamily="18" charset="-78"/>
                <a:ea typeface="GE Dinar One Light" pitchFamily="18" charset="-78"/>
                <a:cs typeface="AL-Mohanad Bold" pitchFamily="2" charset="-78"/>
              </a:rPr>
              <a:t>المعلومات التي </a:t>
            </a:r>
            <a:r>
              <a:rPr lang="ar-SA" sz="2400" dirty="0">
                <a:solidFill>
                  <a:srgbClr val="404040"/>
                </a:solidFill>
                <a:latin typeface="GE Dinar One Light" pitchFamily="18" charset="-78"/>
                <a:ea typeface="GE Dinar One Light" pitchFamily="18" charset="-78"/>
                <a:cs typeface="AL-Mohanad Bold" pitchFamily="2" charset="-78"/>
              </a:rPr>
              <a:t>تتضمن ما يلي:</a:t>
            </a:r>
          </a:p>
          <a:p>
            <a:pPr marL="57150" lvl="0" algn="just" defTabSz="457200" rtl="1" fontAlgn="base">
              <a:lnSpc>
                <a:spcPct val="150000"/>
              </a:lnSpc>
              <a:spcBef>
                <a:spcPct val="20000"/>
              </a:spcBef>
              <a:spcAft>
                <a:spcPct val="0"/>
              </a:spcAft>
              <a:defRPr/>
            </a:pPr>
            <a:endParaRPr lang="ar-SA" sz="700" dirty="0" smtClean="0">
              <a:solidFill>
                <a:schemeClr val="tx2"/>
              </a:solidFill>
              <a:ea typeface="Gill Sans MT" pitchFamily="34" charset="0"/>
              <a:cs typeface="AL-Mohanad" pitchFamily="2" charset="-78"/>
            </a:endParaRPr>
          </a:p>
          <a:p>
            <a:pPr marL="57150" indent="-346075" algn="just" defTabSz="457200" rtl="1" fontAlgn="base">
              <a:lnSpc>
                <a:spcPct val="200000"/>
              </a:lnSpc>
              <a:spcBef>
                <a:spcPct val="20000"/>
              </a:spcBef>
              <a:spcAft>
                <a:spcPct val="0"/>
              </a:spcAft>
              <a:buBlip>
                <a:blip r:embed="rId2"/>
              </a:buBlip>
              <a:defRPr/>
            </a:pPr>
            <a:r>
              <a:rPr lang="ar-SA" b="1" dirty="0">
                <a:solidFill>
                  <a:srgbClr val="376092"/>
                </a:solidFill>
                <a:latin typeface="GE Dinar One Light" pitchFamily="18" charset="-78"/>
                <a:ea typeface="GE Dinar One Light" pitchFamily="18" charset="-78"/>
                <a:cs typeface="AL-Mohanad Bold" pitchFamily="2" charset="-78"/>
              </a:rPr>
              <a:t>النتائج المالية السنوية ونشر القوائم المالية </a:t>
            </a:r>
            <a:r>
              <a:rPr lang="ar-SA" b="1" dirty="0" smtClean="0">
                <a:solidFill>
                  <a:srgbClr val="376092"/>
                </a:solidFill>
                <a:latin typeface="GE Dinar One Light" pitchFamily="18" charset="-78"/>
                <a:ea typeface="GE Dinar One Light" pitchFamily="18" charset="-78"/>
                <a:cs typeface="AL-Mohanad Bold" pitchFamily="2" charset="-78"/>
              </a:rPr>
              <a:t>المختصرة.</a:t>
            </a:r>
            <a:endParaRPr lang="ar-SA" b="1" dirty="0">
              <a:solidFill>
                <a:srgbClr val="376092"/>
              </a:solidFill>
              <a:latin typeface="GE Dinar One Light" pitchFamily="18" charset="-78"/>
              <a:ea typeface="GE Dinar One Light" pitchFamily="18" charset="-78"/>
              <a:cs typeface="AL-Mohanad Bold" pitchFamily="2" charset="-78"/>
            </a:endParaRPr>
          </a:p>
          <a:p>
            <a:pPr marL="57150" indent="-346075" algn="just" defTabSz="457200" rtl="1" fontAlgn="base">
              <a:lnSpc>
                <a:spcPct val="200000"/>
              </a:lnSpc>
              <a:spcBef>
                <a:spcPct val="20000"/>
              </a:spcBef>
              <a:spcAft>
                <a:spcPct val="0"/>
              </a:spcAft>
              <a:buBlip>
                <a:blip r:embed="rId2"/>
              </a:buBlip>
              <a:defRPr/>
            </a:pPr>
            <a:r>
              <a:rPr lang="ar-SA" b="1" dirty="0">
                <a:solidFill>
                  <a:srgbClr val="376092"/>
                </a:solidFill>
                <a:latin typeface="GE Dinar One Light" pitchFamily="18" charset="-78"/>
                <a:ea typeface="GE Dinar One Light" pitchFamily="18" charset="-78"/>
                <a:cs typeface="AL-Mohanad Bold" pitchFamily="2" charset="-78"/>
              </a:rPr>
              <a:t>تقرير مجلس الإدارة.</a:t>
            </a:r>
          </a:p>
          <a:p>
            <a:pPr marL="57150" indent="-346075" algn="just" defTabSz="457200" rtl="1" fontAlgn="base">
              <a:lnSpc>
                <a:spcPct val="200000"/>
              </a:lnSpc>
              <a:spcBef>
                <a:spcPct val="20000"/>
              </a:spcBef>
              <a:spcAft>
                <a:spcPct val="0"/>
              </a:spcAft>
              <a:buBlip>
                <a:blip r:embed="rId2"/>
              </a:buBlip>
              <a:defRPr/>
            </a:pPr>
            <a:r>
              <a:rPr lang="ar-SA" b="1" dirty="0">
                <a:solidFill>
                  <a:srgbClr val="376092"/>
                </a:solidFill>
                <a:latin typeface="GE Dinar One Light" pitchFamily="18" charset="-78"/>
                <a:ea typeface="GE Dinar One Light" pitchFamily="18" charset="-78"/>
                <a:cs typeface="AL-Mohanad Bold" pitchFamily="2" charset="-78"/>
              </a:rPr>
              <a:t>التطورات </a:t>
            </a:r>
            <a:r>
              <a:rPr lang="ar-SA" b="1" dirty="0" smtClean="0">
                <a:solidFill>
                  <a:srgbClr val="376092"/>
                </a:solidFill>
                <a:latin typeface="GE Dinar One Light" pitchFamily="18" charset="-78"/>
                <a:ea typeface="GE Dinar One Light" pitchFamily="18" charset="-78"/>
                <a:cs typeface="AL-Mohanad Bold" pitchFamily="2" charset="-78"/>
              </a:rPr>
              <a:t>الجوهرية أو المهمة.</a:t>
            </a:r>
            <a:endParaRPr lang="ar-SA" b="1" dirty="0">
              <a:solidFill>
                <a:srgbClr val="376092"/>
              </a:solidFill>
              <a:latin typeface="GE Dinar One Light" pitchFamily="18" charset="-78"/>
              <a:ea typeface="GE Dinar One Light" pitchFamily="18" charset="-78"/>
              <a:cs typeface="AL-Mohanad Bold" pitchFamily="2" charset="-78"/>
            </a:endParaRPr>
          </a:p>
        </p:txBody>
      </p:sp>
      <p:sp>
        <p:nvSpPr>
          <p:cNvPr id="5" name="Title 1"/>
          <p:cNvSpPr txBox="1">
            <a:spLocks/>
          </p:cNvSpPr>
          <p:nvPr/>
        </p:nvSpPr>
        <p:spPr bwMode="auto">
          <a:xfrm>
            <a:off x="1258888" y="333375"/>
            <a:ext cx="7010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defTabSz="457200" rtl="0" fontAlgn="base">
              <a:spcBef>
                <a:spcPct val="0"/>
              </a:spcBef>
              <a:spcAft>
                <a:spcPct val="0"/>
              </a:spcAft>
              <a:defRPr sz="3200" i="1" kern="1200">
                <a:solidFill>
                  <a:srgbClr val="404040"/>
                </a:solidFill>
                <a:latin typeface="Gill Sans MT" pitchFamily="34" charset="0"/>
                <a:ea typeface="Gill Sans MT" pitchFamily="34" charset="0"/>
                <a:cs typeface="Gill Sans MT" pitchFamily="34" charset="0"/>
              </a:defRPr>
            </a:lvl1pPr>
            <a:lvl2pPr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2pPr>
            <a:lvl3pPr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3pPr>
            <a:lvl4pPr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4pPr>
            <a:lvl5pPr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5pPr>
            <a:lvl6pPr marL="457200"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6pPr>
            <a:lvl7pPr marL="914400"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7pPr>
            <a:lvl8pPr marL="1371600"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8pPr>
            <a:lvl9pPr marL="1828800"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9pPr>
          </a:lstStyle>
          <a:p>
            <a:pPr algn="r"/>
            <a:r>
              <a:rPr lang="ar-SA" sz="2400" b="1" i="0" dirty="0" smtClean="0">
                <a:solidFill>
                  <a:prstClr val="white">
                    <a:lumMod val="50000"/>
                  </a:prstClr>
                </a:solidFill>
                <a:latin typeface="ae_AlMohanad"/>
                <a:ea typeface="GE Dinar One Light" pitchFamily="18" charset="-78"/>
                <a:cs typeface="AL-Mohanad Bold" pitchFamily="2" charset="-78"/>
              </a:rPr>
              <a:t>المتطلبات المستمرة</a:t>
            </a:r>
            <a:endParaRPr lang="en-US" sz="2400" b="1" i="0" dirty="0">
              <a:solidFill>
                <a:prstClr val="white">
                  <a:lumMod val="50000"/>
                </a:prstClr>
              </a:solidFill>
              <a:latin typeface="ae_AlMohanad"/>
              <a:ea typeface="GE Dinar One Light" pitchFamily="18" charset="-78"/>
              <a:cs typeface="AL-Mohanad Bold" pitchFamily="2" charset="-78"/>
            </a:endParaRPr>
          </a:p>
        </p:txBody>
      </p:sp>
    </p:spTree>
    <p:extLst>
      <p:ext uri="{BB962C8B-B14F-4D97-AF65-F5344CB8AC3E}">
        <p14:creationId xmlns:p14="http://schemas.microsoft.com/office/powerpoint/2010/main" val="40580555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765411"/>
            <a:ext cx="7620000" cy="5949321"/>
          </a:xfrm>
          <a:prstGeom prst="rect">
            <a:avLst/>
          </a:prstGeom>
          <a:noFill/>
        </p:spPr>
        <p:txBody>
          <a:bodyPr wrap="square" rtlCol="1">
            <a:spAutoFit/>
          </a:bodyPr>
          <a:lstStyle/>
          <a:p>
            <a:pPr marL="57150" lvl="0" algn="just" defTabSz="457200" rtl="1" fontAlgn="base">
              <a:lnSpc>
                <a:spcPct val="150000"/>
              </a:lnSpc>
              <a:spcBef>
                <a:spcPct val="20000"/>
              </a:spcBef>
              <a:spcAft>
                <a:spcPct val="0"/>
              </a:spcAft>
              <a:defRPr/>
            </a:pPr>
            <a:r>
              <a:rPr lang="ar-SA" sz="2400" dirty="0">
                <a:solidFill>
                  <a:schemeClr val="tx2">
                    <a:lumMod val="60000"/>
                    <a:lumOff val="40000"/>
                  </a:schemeClr>
                </a:solidFill>
                <a:latin typeface="GE Dinar One Light" pitchFamily="18" charset="-78"/>
                <a:ea typeface="GE Dinar One Light" pitchFamily="18" charset="-78"/>
                <a:cs typeface="AL-Mohanad Bold" pitchFamily="2" charset="-78"/>
              </a:rPr>
              <a:t>الحدث الجوهري</a:t>
            </a:r>
          </a:p>
          <a:p>
            <a:pPr marL="57150" lvl="0" algn="just" defTabSz="457200" rtl="1" fontAlgn="base">
              <a:lnSpc>
                <a:spcPct val="150000"/>
              </a:lnSpc>
              <a:spcBef>
                <a:spcPct val="20000"/>
              </a:spcBef>
              <a:spcAft>
                <a:spcPct val="0"/>
              </a:spcAft>
              <a:defRPr/>
            </a:pPr>
            <a:r>
              <a:rPr lang="ar-SA" sz="2200" dirty="0" smtClean="0">
                <a:solidFill>
                  <a:srgbClr val="404040"/>
                </a:solidFill>
                <a:latin typeface="GE Dinar One Light" pitchFamily="18" charset="-78"/>
                <a:ea typeface="GE Dinar One Light" pitchFamily="18" charset="-78"/>
                <a:cs typeface="AL-Mohanad Bold" pitchFamily="2" charset="-78"/>
              </a:rPr>
              <a:t>أي </a:t>
            </a:r>
            <a:r>
              <a:rPr lang="ar-SA" sz="2200" dirty="0">
                <a:solidFill>
                  <a:srgbClr val="404040"/>
                </a:solidFill>
                <a:latin typeface="GE Dinar One Light" pitchFamily="18" charset="-78"/>
                <a:ea typeface="GE Dinar One Light" pitchFamily="18" charset="-78"/>
                <a:cs typeface="AL-Mohanad Bold" pitchFamily="2" charset="-78"/>
              </a:rPr>
              <a:t>تطورات جوهرية تندرج في إطار نشاط الشركة ولا تكون معرفتها متاحة لعامة الناس وتؤثر في </a:t>
            </a:r>
            <a:r>
              <a:rPr lang="ar-SA" sz="2200" dirty="0" smtClean="0">
                <a:solidFill>
                  <a:srgbClr val="404040"/>
                </a:solidFill>
                <a:latin typeface="GE Dinar One Light" pitchFamily="18" charset="-78"/>
                <a:ea typeface="GE Dinar One Light" pitchFamily="18" charset="-78"/>
                <a:cs typeface="AL-Mohanad Bold" pitchFamily="2" charset="-78"/>
              </a:rPr>
              <a:t>أصولها وخصومها </a:t>
            </a:r>
            <a:r>
              <a:rPr lang="ar-SA" sz="2200" dirty="0">
                <a:solidFill>
                  <a:srgbClr val="404040"/>
                </a:solidFill>
                <a:latin typeface="GE Dinar One Light" pitchFamily="18" charset="-78"/>
                <a:ea typeface="GE Dinar One Light" pitchFamily="18" charset="-78"/>
                <a:cs typeface="AL-Mohanad Bold" pitchFamily="2" charset="-78"/>
              </a:rPr>
              <a:t>أو في </a:t>
            </a:r>
            <a:r>
              <a:rPr lang="ar-SA" sz="2200" dirty="0" smtClean="0">
                <a:solidFill>
                  <a:srgbClr val="404040"/>
                </a:solidFill>
                <a:latin typeface="GE Dinar One Light" pitchFamily="18" charset="-78"/>
                <a:ea typeface="GE Dinar One Light" pitchFamily="18" charset="-78"/>
                <a:cs typeface="AL-Mohanad Bold" pitchFamily="2" charset="-78"/>
              </a:rPr>
              <a:t>وضعها </a:t>
            </a:r>
            <a:r>
              <a:rPr lang="ar-SA" sz="2200" dirty="0">
                <a:solidFill>
                  <a:srgbClr val="404040"/>
                </a:solidFill>
                <a:latin typeface="GE Dinar One Light" pitchFamily="18" charset="-78"/>
                <a:ea typeface="GE Dinar One Light" pitchFamily="18" charset="-78"/>
                <a:cs typeface="AL-Mohanad Bold" pitchFamily="2" charset="-78"/>
              </a:rPr>
              <a:t>المالي </a:t>
            </a:r>
            <a:r>
              <a:rPr lang="ar-SA" sz="2200" dirty="0" smtClean="0">
                <a:solidFill>
                  <a:srgbClr val="404040"/>
                </a:solidFill>
                <a:latin typeface="GE Dinar One Light" pitchFamily="18" charset="-78"/>
                <a:ea typeface="GE Dinar One Light" pitchFamily="18" charset="-78"/>
                <a:cs typeface="AL-Mohanad Bold" pitchFamily="2" charset="-78"/>
              </a:rPr>
              <a:t>أو أي </a:t>
            </a:r>
            <a:r>
              <a:rPr lang="ar-SA" sz="2200" dirty="0">
                <a:solidFill>
                  <a:srgbClr val="404040"/>
                </a:solidFill>
                <a:latin typeface="GE Dinar One Light" pitchFamily="18" charset="-78"/>
                <a:ea typeface="GE Dinar One Light" pitchFamily="18" charset="-78"/>
                <a:cs typeface="AL-Mohanad Bold" pitchFamily="2" charset="-78"/>
              </a:rPr>
              <a:t>حدث يؤدي إلى تغير في سعر الورقة المالية المدرجة، أو </a:t>
            </a:r>
            <a:r>
              <a:rPr lang="ar-SA" sz="2200" dirty="0" smtClean="0">
                <a:solidFill>
                  <a:srgbClr val="404040"/>
                </a:solidFill>
                <a:latin typeface="GE Dinar One Light" pitchFamily="18" charset="-78"/>
                <a:ea typeface="GE Dinar One Light" pitchFamily="18" charset="-78"/>
                <a:cs typeface="AL-Mohanad Bold" pitchFamily="2" charset="-78"/>
              </a:rPr>
              <a:t>يؤثر </a:t>
            </a:r>
            <a:r>
              <a:rPr lang="ar-SA" sz="2200" dirty="0">
                <a:solidFill>
                  <a:srgbClr val="404040"/>
                </a:solidFill>
                <a:latin typeface="GE Dinar One Light" pitchFamily="18" charset="-78"/>
                <a:ea typeface="GE Dinar One Light" pitchFamily="18" charset="-78"/>
                <a:cs typeface="AL-Mohanad Bold" pitchFamily="2" charset="-78"/>
              </a:rPr>
              <a:t>في قدرة المصدر على الوفاء بالالتزامات بشكل ملحوظ.</a:t>
            </a:r>
          </a:p>
          <a:p>
            <a:pPr marL="57150" lvl="0" algn="just" defTabSz="457200" rtl="1" fontAlgn="base">
              <a:spcBef>
                <a:spcPct val="20000"/>
              </a:spcBef>
              <a:spcAft>
                <a:spcPct val="0"/>
              </a:spcAft>
              <a:defRPr/>
            </a:pPr>
            <a:endParaRPr lang="ar-SA" sz="2400" dirty="0">
              <a:solidFill>
                <a:srgbClr val="404040"/>
              </a:solidFill>
              <a:latin typeface="GE Dinar One Light" pitchFamily="18" charset="-78"/>
              <a:ea typeface="GE Dinar One Light" pitchFamily="18" charset="-78"/>
              <a:cs typeface="AL-Mohanad Bold" pitchFamily="2" charset="-78"/>
            </a:endParaRPr>
          </a:p>
          <a:p>
            <a:pPr marL="57150" lvl="0" algn="just" defTabSz="457200" rtl="1" fontAlgn="base">
              <a:spcBef>
                <a:spcPct val="20000"/>
              </a:spcBef>
              <a:spcAft>
                <a:spcPct val="0"/>
              </a:spcAft>
              <a:defRPr/>
            </a:pPr>
            <a:r>
              <a:rPr lang="ar-SA" sz="2400" dirty="0">
                <a:solidFill>
                  <a:srgbClr val="404040"/>
                </a:solidFill>
                <a:latin typeface="GE Dinar One Light" pitchFamily="18" charset="-78"/>
                <a:ea typeface="GE Dinar One Light" pitchFamily="18" charset="-78"/>
                <a:cs typeface="AL-Mohanad Bold" pitchFamily="2" charset="-78"/>
              </a:rPr>
              <a:t>أمثلة:</a:t>
            </a:r>
          </a:p>
          <a:p>
            <a:pPr marL="57150" lvl="0" indent="-346075" algn="just" defTabSz="457200" rtl="1" fontAlgn="base">
              <a:lnSpc>
                <a:spcPct val="150000"/>
              </a:lnSpc>
              <a:spcBef>
                <a:spcPct val="20000"/>
              </a:spcBef>
              <a:spcAft>
                <a:spcPct val="0"/>
              </a:spcAft>
              <a:buBlip>
                <a:blip r:embed="rId2"/>
              </a:buBlip>
              <a:defRPr/>
            </a:pPr>
            <a:r>
              <a:rPr lang="ar-SA" dirty="0" smtClean="0">
                <a:solidFill>
                  <a:schemeClr val="tx2"/>
                </a:solidFill>
                <a:ea typeface="Gill Sans MT" pitchFamily="34" charset="0"/>
                <a:cs typeface="AL-Mohanad Bold" pitchFamily="2" charset="-78"/>
              </a:rPr>
              <a:t>صفقة شراء أو بيع تعادل </a:t>
            </a:r>
            <a:r>
              <a:rPr lang="en-US" dirty="0" smtClean="0">
                <a:solidFill>
                  <a:schemeClr val="tx2"/>
                </a:solidFill>
                <a:ea typeface="Gill Sans MT" pitchFamily="34" charset="0"/>
                <a:cs typeface="AL-Mohanad Bold" pitchFamily="2" charset="-78"/>
              </a:rPr>
              <a:t>10</a:t>
            </a:r>
            <a:r>
              <a:rPr lang="ar-SA" dirty="0" smtClean="0">
                <a:solidFill>
                  <a:schemeClr val="tx2"/>
                </a:solidFill>
                <a:ea typeface="Gill Sans MT" pitchFamily="34" charset="0"/>
                <a:cs typeface="AL-Mohanad Bold" pitchFamily="2" charset="-78"/>
              </a:rPr>
              <a:t>% من صافي الأصول أو أكثر.</a:t>
            </a:r>
          </a:p>
          <a:p>
            <a:pPr marL="57150" lvl="0" indent="-346075" algn="just" defTabSz="457200" rtl="1" fontAlgn="base">
              <a:lnSpc>
                <a:spcPct val="150000"/>
              </a:lnSpc>
              <a:spcBef>
                <a:spcPct val="20000"/>
              </a:spcBef>
              <a:spcAft>
                <a:spcPct val="0"/>
              </a:spcAft>
              <a:buBlip>
                <a:blip r:embed="rId2"/>
              </a:buBlip>
              <a:defRPr/>
            </a:pPr>
            <a:r>
              <a:rPr lang="ar-SA" dirty="0" smtClean="0">
                <a:solidFill>
                  <a:schemeClr val="tx2"/>
                </a:solidFill>
                <a:ea typeface="Gill Sans MT" pitchFamily="34" charset="0"/>
                <a:cs typeface="AL-Mohanad Bold" pitchFamily="2" charset="-78"/>
              </a:rPr>
              <a:t>مديونية خارج النشاط الطبيعي تعادل </a:t>
            </a:r>
            <a:r>
              <a:rPr lang="en-US" dirty="0" smtClean="0">
                <a:solidFill>
                  <a:schemeClr val="tx2"/>
                </a:solidFill>
                <a:ea typeface="Gill Sans MT" pitchFamily="34" charset="0"/>
                <a:cs typeface="AL-Mohanad Bold" pitchFamily="2" charset="-78"/>
              </a:rPr>
              <a:t>10</a:t>
            </a:r>
            <a:r>
              <a:rPr lang="ar-SA" dirty="0" smtClean="0">
                <a:solidFill>
                  <a:schemeClr val="tx2"/>
                </a:solidFill>
                <a:ea typeface="Gill Sans MT" pitchFamily="34" charset="0"/>
                <a:cs typeface="AL-Mohanad Bold" pitchFamily="2" charset="-78"/>
              </a:rPr>
              <a:t>% من صافي الأصول أو أكثر.</a:t>
            </a:r>
          </a:p>
          <a:p>
            <a:pPr marL="57150" lvl="0" indent="-346075" algn="just" defTabSz="457200" rtl="1" fontAlgn="base">
              <a:lnSpc>
                <a:spcPct val="150000"/>
              </a:lnSpc>
              <a:spcBef>
                <a:spcPct val="20000"/>
              </a:spcBef>
              <a:spcAft>
                <a:spcPct val="0"/>
              </a:spcAft>
              <a:buBlip>
                <a:blip r:embed="rId2"/>
              </a:buBlip>
              <a:defRPr/>
            </a:pPr>
            <a:r>
              <a:rPr lang="ar-SA" dirty="0" smtClean="0">
                <a:solidFill>
                  <a:schemeClr val="tx2"/>
                </a:solidFill>
                <a:ea typeface="Gill Sans MT" pitchFamily="34" charset="0"/>
                <a:cs typeface="AL-Mohanad Bold" pitchFamily="2" charset="-78"/>
              </a:rPr>
              <a:t>خسائر تساوي </a:t>
            </a:r>
            <a:r>
              <a:rPr lang="en-US" dirty="0" smtClean="0">
                <a:solidFill>
                  <a:schemeClr val="tx2"/>
                </a:solidFill>
                <a:ea typeface="Gill Sans MT" pitchFamily="34" charset="0"/>
                <a:cs typeface="AL-Mohanad Bold" pitchFamily="2" charset="-78"/>
              </a:rPr>
              <a:t>10</a:t>
            </a:r>
            <a:r>
              <a:rPr lang="ar-SA" dirty="0" smtClean="0">
                <a:solidFill>
                  <a:schemeClr val="tx2"/>
                </a:solidFill>
                <a:ea typeface="Gill Sans MT" pitchFamily="34" charset="0"/>
                <a:cs typeface="AL-Mohanad Bold" pitchFamily="2" charset="-78"/>
              </a:rPr>
              <a:t>% من صافي الأصول أو أكثر.</a:t>
            </a:r>
          </a:p>
          <a:p>
            <a:pPr marL="57150" lvl="0" indent="-346075" algn="just" defTabSz="457200" rtl="1" fontAlgn="base">
              <a:lnSpc>
                <a:spcPct val="150000"/>
              </a:lnSpc>
              <a:spcBef>
                <a:spcPct val="20000"/>
              </a:spcBef>
              <a:spcAft>
                <a:spcPct val="0"/>
              </a:spcAft>
              <a:buBlip>
                <a:blip r:embed="rId2"/>
              </a:buBlip>
              <a:defRPr/>
            </a:pPr>
            <a:r>
              <a:rPr lang="ar-SA" dirty="0" smtClean="0">
                <a:solidFill>
                  <a:schemeClr val="tx2"/>
                </a:solidFill>
                <a:ea typeface="Gill Sans MT" pitchFamily="34" charset="0"/>
                <a:cs typeface="AL-Mohanad Bold" pitchFamily="2" charset="-78"/>
              </a:rPr>
              <a:t>تغير كبير في بيئة إنتاج الشركة.</a:t>
            </a:r>
          </a:p>
          <a:p>
            <a:pPr marL="57150" lvl="0" indent="-346075" algn="just" defTabSz="457200" rtl="1" fontAlgn="base">
              <a:lnSpc>
                <a:spcPct val="150000"/>
              </a:lnSpc>
              <a:spcBef>
                <a:spcPct val="20000"/>
              </a:spcBef>
              <a:spcAft>
                <a:spcPct val="0"/>
              </a:spcAft>
              <a:buBlip>
                <a:blip r:embed="rId2"/>
              </a:buBlip>
              <a:defRPr/>
            </a:pPr>
            <a:r>
              <a:rPr lang="ar-SA" dirty="0" smtClean="0">
                <a:solidFill>
                  <a:schemeClr val="tx2"/>
                </a:solidFill>
                <a:ea typeface="Gill Sans MT" pitchFamily="34" charset="0"/>
                <a:cs typeface="AL-Mohanad Bold" pitchFamily="2" charset="-78"/>
              </a:rPr>
              <a:t>تغير الرئيس التنفيذي للشركة أو أي تغير في تشكيل أعضاء مجلس الإدارة.</a:t>
            </a:r>
          </a:p>
          <a:p>
            <a:pPr marL="57150" lvl="0" indent="-346075" algn="just" defTabSz="457200" rtl="1" fontAlgn="base">
              <a:lnSpc>
                <a:spcPct val="150000"/>
              </a:lnSpc>
              <a:spcBef>
                <a:spcPct val="20000"/>
              </a:spcBef>
              <a:spcAft>
                <a:spcPct val="0"/>
              </a:spcAft>
              <a:buBlip>
                <a:blip r:embed="rId2"/>
              </a:buBlip>
              <a:defRPr/>
            </a:pPr>
            <a:r>
              <a:rPr lang="ar-SA" dirty="0" smtClean="0">
                <a:solidFill>
                  <a:schemeClr val="tx2"/>
                </a:solidFill>
                <a:ea typeface="Gill Sans MT" pitchFamily="34" charset="0"/>
                <a:cs typeface="AL-Mohanad Bold" pitchFamily="2" charset="-78"/>
              </a:rPr>
              <a:t>أي دعوى قضائية.</a:t>
            </a:r>
          </a:p>
        </p:txBody>
      </p:sp>
      <p:sp>
        <p:nvSpPr>
          <p:cNvPr id="3" name="Rectangle 2"/>
          <p:cNvSpPr/>
          <p:nvPr/>
        </p:nvSpPr>
        <p:spPr>
          <a:xfrm>
            <a:off x="5181600" y="381000"/>
            <a:ext cx="3130985" cy="461665"/>
          </a:xfrm>
          <a:prstGeom prst="rect">
            <a:avLst/>
          </a:prstGeom>
        </p:spPr>
        <p:txBody>
          <a:bodyPr wrap="none">
            <a:spAutoFit/>
          </a:bodyPr>
          <a:lstStyle/>
          <a:p>
            <a:pPr lvl="0" algn="r">
              <a:spcBef>
                <a:spcPct val="0"/>
              </a:spcBef>
              <a:defRPr/>
            </a:pPr>
            <a:r>
              <a:rPr lang="ar-SA" sz="2400" b="1" dirty="0">
                <a:solidFill>
                  <a:prstClr val="white">
                    <a:lumMod val="50000"/>
                  </a:prstClr>
                </a:solidFill>
                <a:latin typeface="ae_AlMohanad"/>
                <a:ea typeface="GE Dinar One Light" pitchFamily="18" charset="-78"/>
                <a:cs typeface="AL-Mohanad Bold" pitchFamily="2" charset="-78"/>
              </a:rPr>
              <a:t>الإفصاح عن الأحداث الجوهرية</a:t>
            </a:r>
          </a:p>
        </p:txBody>
      </p:sp>
    </p:spTree>
    <p:extLst>
      <p:ext uri="{BB962C8B-B14F-4D97-AF65-F5344CB8AC3E}">
        <p14:creationId xmlns:p14="http://schemas.microsoft.com/office/powerpoint/2010/main" val="24175861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928551"/>
            <a:ext cx="7698432" cy="5007525"/>
          </a:xfrm>
          <a:prstGeom prst="rect">
            <a:avLst/>
          </a:prstGeom>
          <a:noFill/>
        </p:spPr>
        <p:txBody>
          <a:bodyPr wrap="square" rtlCol="1">
            <a:spAutoFit/>
          </a:bodyPr>
          <a:lstStyle/>
          <a:p>
            <a:pPr lvl="0" algn="just" defTabSz="457200" rtl="1" fontAlgn="base">
              <a:lnSpc>
                <a:spcPct val="150000"/>
              </a:lnSpc>
              <a:spcBef>
                <a:spcPct val="20000"/>
              </a:spcBef>
              <a:spcAft>
                <a:spcPct val="0"/>
              </a:spcAft>
              <a:defRPr/>
            </a:pPr>
            <a:r>
              <a:rPr lang="ar-SA" sz="2400" dirty="0">
                <a:solidFill>
                  <a:schemeClr val="tx2">
                    <a:lumMod val="60000"/>
                    <a:lumOff val="40000"/>
                  </a:schemeClr>
                </a:solidFill>
                <a:latin typeface="GE Dinar One Light" pitchFamily="18" charset="-78"/>
                <a:ea typeface="GE Dinar One Light" pitchFamily="18" charset="-78"/>
                <a:cs typeface="AL-Mohanad Bold" pitchFamily="2" charset="-78"/>
              </a:rPr>
              <a:t>أبرز النقاط التي يشملها التقرير وفق المتطلبات النظامية ما يلي</a:t>
            </a:r>
            <a:r>
              <a:rPr lang="ar-SA" dirty="0" smtClean="0">
                <a:solidFill>
                  <a:schemeClr val="tx2"/>
                </a:solidFill>
                <a:ea typeface="Gill Sans MT" pitchFamily="34" charset="0"/>
                <a:cs typeface="AL-Mohanad Bold" pitchFamily="2" charset="-78"/>
              </a:rPr>
              <a:t>:</a:t>
            </a:r>
          </a:p>
          <a:p>
            <a:pPr lvl="0" algn="just" defTabSz="457200" rtl="1" fontAlgn="base">
              <a:lnSpc>
                <a:spcPct val="150000"/>
              </a:lnSpc>
              <a:spcBef>
                <a:spcPct val="20000"/>
              </a:spcBef>
              <a:spcAft>
                <a:spcPct val="0"/>
              </a:spcAft>
              <a:defRPr/>
            </a:pPr>
            <a:endParaRPr lang="ar-SA" sz="400" dirty="0">
              <a:solidFill>
                <a:schemeClr val="tx2"/>
              </a:solidFill>
              <a:ea typeface="Gill Sans MT" pitchFamily="34" charset="0"/>
              <a:cs typeface="AL-Mohanad Bold" pitchFamily="2" charset="-78"/>
            </a:endParaRPr>
          </a:p>
          <a:p>
            <a:pPr marL="57150" lvl="0" algn="just" defTabSz="457200" rtl="1" fontAlgn="base">
              <a:spcBef>
                <a:spcPct val="20000"/>
              </a:spcBef>
              <a:spcAft>
                <a:spcPct val="0"/>
              </a:spcAft>
              <a:defRPr/>
            </a:pPr>
            <a:endParaRPr lang="en-US" sz="100" dirty="0" smtClean="0">
              <a:solidFill>
                <a:schemeClr val="tx2"/>
              </a:solidFill>
              <a:latin typeface="Calibri"/>
              <a:ea typeface="Calibri"/>
              <a:cs typeface="AL-Mohanad" pitchFamily="2" charset="-78"/>
            </a:endParaRPr>
          </a:p>
          <a:p>
            <a:pPr marL="57150" indent="-346075" algn="just" defTabSz="457200" rtl="1" fontAlgn="base">
              <a:lnSpc>
                <a:spcPct val="150000"/>
              </a:lnSpc>
              <a:spcBef>
                <a:spcPct val="20000"/>
              </a:spcBef>
              <a:spcAft>
                <a:spcPct val="0"/>
              </a:spcAft>
              <a:buBlip>
                <a:blip r:embed="rId2"/>
              </a:buBlip>
              <a:defRPr/>
            </a:pPr>
            <a:r>
              <a:rPr lang="ar-SA" dirty="0" smtClean="0">
                <a:solidFill>
                  <a:schemeClr val="tx2"/>
                </a:solidFill>
                <a:ea typeface="Gill Sans MT" pitchFamily="34" charset="0"/>
                <a:cs typeface="AL-Mohanad" pitchFamily="2" charset="-78"/>
              </a:rPr>
              <a:t>خطط وقرارات الشركة </a:t>
            </a:r>
            <a:r>
              <a:rPr lang="ar-SA" dirty="0" err="1" smtClean="0">
                <a:solidFill>
                  <a:schemeClr val="tx2"/>
                </a:solidFill>
                <a:ea typeface="Gill Sans MT" pitchFamily="34" charset="0"/>
                <a:cs typeface="AL-Mohanad" pitchFamily="2" charset="-78"/>
              </a:rPr>
              <a:t>الإستراتيجية</a:t>
            </a:r>
            <a:r>
              <a:rPr lang="ar-SA" dirty="0" smtClean="0">
                <a:solidFill>
                  <a:schemeClr val="tx2"/>
                </a:solidFill>
                <a:ea typeface="Gill Sans MT" pitchFamily="34" charset="0"/>
                <a:cs typeface="AL-Mohanad" pitchFamily="2" charset="-78"/>
              </a:rPr>
              <a:t>.</a:t>
            </a:r>
          </a:p>
          <a:p>
            <a:pPr marL="57150" indent="-346075" algn="just" defTabSz="457200" rtl="1" fontAlgn="base">
              <a:lnSpc>
                <a:spcPct val="150000"/>
              </a:lnSpc>
              <a:spcBef>
                <a:spcPct val="20000"/>
              </a:spcBef>
              <a:spcAft>
                <a:spcPct val="0"/>
              </a:spcAft>
              <a:buBlip>
                <a:blip r:embed="rId2"/>
              </a:buBlip>
              <a:defRPr/>
            </a:pPr>
            <a:r>
              <a:rPr lang="ar-SA" dirty="0" smtClean="0">
                <a:solidFill>
                  <a:schemeClr val="tx2"/>
                </a:solidFill>
                <a:ea typeface="Gill Sans MT" pitchFamily="34" charset="0"/>
                <a:cs typeface="AL-Mohanad" pitchFamily="2" charset="-78"/>
              </a:rPr>
              <a:t>الشركات التابعة.</a:t>
            </a:r>
          </a:p>
          <a:p>
            <a:pPr marL="57150" indent="-346075" algn="just" defTabSz="457200" rtl="1" fontAlgn="base">
              <a:lnSpc>
                <a:spcPct val="150000"/>
              </a:lnSpc>
              <a:spcBef>
                <a:spcPct val="20000"/>
              </a:spcBef>
              <a:spcAft>
                <a:spcPct val="0"/>
              </a:spcAft>
              <a:buBlip>
                <a:blip r:embed="rId2"/>
              </a:buBlip>
              <a:defRPr/>
            </a:pPr>
            <a:r>
              <a:rPr lang="ar-SA" dirty="0" smtClean="0">
                <a:solidFill>
                  <a:schemeClr val="tx2"/>
                </a:solidFill>
                <a:ea typeface="Gill Sans MT" pitchFamily="34" charset="0"/>
                <a:cs typeface="AL-Mohanad" pitchFamily="2" charset="-78"/>
              </a:rPr>
              <a:t>سياسة توزيع الأرباح.</a:t>
            </a:r>
          </a:p>
          <a:p>
            <a:pPr marL="57150" indent="-346075" algn="just" defTabSz="457200" rtl="1" fontAlgn="base">
              <a:lnSpc>
                <a:spcPct val="150000"/>
              </a:lnSpc>
              <a:spcBef>
                <a:spcPct val="20000"/>
              </a:spcBef>
              <a:spcAft>
                <a:spcPct val="0"/>
              </a:spcAft>
              <a:buBlip>
                <a:blip r:embed="rId2"/>
              </a:buBlip>
              <a:defRPr/>
            </a:pPr>
            <a:r>
              <a:rPr lang="ar-SA" dirty="0" smtClean="0">
                <a:solidFill>
                  <a:schemeClr val="tx2"/>
                </a:solidFill>
                <a:ea typeface="Gill Sans MT" pitchFamily="34" charset="0"/>
                <a:cs typeface="AL-Mohanad" pitchFamily="2" charset="-78"/>
              </a:rPr>
              <a:t>اجتماعات مجلس الإدارة.</a:t>
            </a:r>
          </a:p>
          <a:p>
            <a:pPr marL="57150" indent="-346075" algn="just" defTabSz="457200" rtl="1" fontAlgn="base">
              <a:lnSpc>
                <a:spcPct val="150000"/>
              </a:lnSpc>
              <a:spcBef>
                <a:spcPct val="20000"/>
              </a:spcBef>
              <a:spcAft>
                <a:spcPct val="0"/>
              </a:spcAft>
              <a:buBlip>
                <a:blip r:embed="rId2"/>
              </a:buBlip>
              <a:defRPr/>
            </a:pPr>
            <a:r>
              <a:rPr lang="ar-SA" dirty="0" smtClean="0">
                <a:solidFill>
                  <a:schemeClr val="tx2"/>
                </a:solidFill>
                <a:ea typeface="Gill Sans MT" pitchFamily="34" charset="0"/>
                <a:cs typeface="AL-Mohanad" pitchFamily="2" charset="-78"/>
              </a:rPr>
              <a:t>وصف لأي صفقة بين الشركة وأي طرف ذي علاقة.</a:t>
            </a:r>
          </a:p>
          <a:p>
            <a:pPr marL="57150" indent="-346075" algn="just" defTabSz="457200" rtl="1" fontAlgn="base">
              <a:lnSpc>
                <a:spcPct val="150000"/>
              </a:lnSpc>
              <a:spcBef>
                <a:spcPct val="20000"/>
              </a:spcBef>
              <a:spcAft>
                <a:spcPct val="0"/>
              </a:spcAft>
              <a:buBlip>
                <a:blip r:embed="rId2"/>
              </a:buBlip>
              <a:defRPr/>
            </a:pPr>
            <a:r>
              <a:rPr lang="ar-SA" dirty="0" smtClean="0">
                <a:solidFill>
                  <a:schemeClr val="tx2"/>
                </a:solidFill>
                <a:ea typeface="Gill Sans MT" pitchFamily="34" charset="0"/>
                <a:cs typeface="AL-Mohanad" pitchFamily="2" charset="-78"/>
              </a:rPr>
              <a:t>نظام الرقابة الداخلي ومدى فاعليته.</a:t>
            </a:r>
          </a:p>
          <a:p>
            <a:pPr marL="57150" lvl="0" indent="-346075" algn="just" defTabSz="457200" rtl="1" fontAlgn="base">
              <a:lnSpc>
                <a:spcPct val="150000"/>
              </a:lnSpc>
              <a:spcBef>
                <a:spcPct val="20000"/>
              </a:spcBef>
              <a:spcAft>
                <a:spcPct val="0"/>
              </a:spcAft>
              <a:buBlip>
                <a:blip r:embed="rId2"/>
              </a:buBlip>
              <a:defRPr/>
            </a:pPr>
            <a:r>
              <a:rPr lang="ar-SA" dirty="0">
                <a:solidFill>
                  <a:srgbClr val="1F497D"/>
                </a:solidFill>
                <a:ea typeface="Gill Sans MT" pitchFamily="34" charset="0"/>
                <a:cs typeface="AL-Mohanad" pitchFamily="2" charset="-78"/>
              </a:rPr>
              <a:t>ما تم تطبيقه من أحكام لائحة </a:t>
            </a:r>
            <a:r>
              <a:rPr lang="ar-SA" dirty="0" err="1">
                <a:solidFill>
                  <a:srgbClr val="1F497D"/>
                </a:solidFill>
                <a:ea typeface="Gill Sans MT" pitchFamily="34" charset="0"/>
                <a:cs typeface="AL-Mohanad" pitchFamily="2" charset="-78"/>
              </a:rPr>
              <a:t>حوكمة</a:t>
            </a:r>
            <a:r>
              <a:rPr lang="ar-SA" dirty="0">
                <a:solidFill>
                  <a:srgbClr val="1F497D"/>
                </a:solidFill>
                <a:ea typeface="Gill Sans MT" pitchFamily="34" charset="0"/>
                <a:cs typeface="AL-Mohanad" pitchFamily="2" charset="-78"/>
              </a:rPr>
              <a:t> الشركات </a:t>
            </a:r>
            <a:r>
              <a:rPr lang="ar-SA" dirty="0" smtClean="0">
                <a:solidFill>
                  <a:srgbClr val="1F497D"/>
                </a:solidFill>
                <a:ea typeface="Gill Sans MT" pitchFamily="34" charset="0"/>
                <a:cs typeface="AL-Mohanad" pitchFamily="2" charset="-78"/>
              </a:rPr>
              <a:t>وما لم </a:t>
            </a:r>
            <a:r>
              <a:rPr lang="ar-SA" dirty="0">
                <a:solidFill>
                  <a:srgbClr val="1F497D"/>
                </a:solidFill>
                <a:ea typeface="Gill Sans MT" pitchFamily="34" charset="0"/>
                <a:cs typeface="AL-Mohanad" pitchFamily="2" charset="-78"/>
              </a:rPr>
              <a:t>يتم تطبيقه وأسباب ذلك.</a:t>
            </a:r>
          </a:p>
          <a:p>
            <a:pPr marL="57150" lvl="0" indent="-346075" algn="just" defTabSz="457200" rtl="1" fontAlgn="base">
              <a:lnSpc>
                <a:spcPct val="150000"/>
              </a:lnSpc>
              <a:spcBef>
                <a:spcPct val="20000"/>
              </a:spcBef>
              <a:spcAft>
                <a:spcPct val="0"/>
              </a:spcAft>
              <a:buBlip>
                <a:blip r:embed="rId2"/>
              </a:buBlip>
              <a:defRPr/>
            </a:pPr>
            <a:r>
              <a:rPr lang="ar-SA" dirty="0" smtClean="0">
                <a:solidFill>
                  <a:srgbClr val="1F497D"/>
                </a:solidFill>
                <a:ea typeface="Gill Sans MT" pitchFamily="34" charset="0"/>
                <a:cs typeface="AL-Mohanad" pitchFamily="2" charset="-78"/>
              </a:rPr>
              <a:t>تكوين </a:t>
            </a:r>
            <a:r>
              <a:rPr lang="ar-SA" dirty="0">
                <a:solidFill>
                  <a:srgbClr val="1F497D"/>
                </a:solidFill>
                <a:ea typeface="Gill Sans MT" pitchFamily="34" charset="0"/>
                <a:cs typeface="AL-Mohanad" pitchFamily="2" charset="-78"/>
              </a:rPr>
              <a:t>المجلس وتصنيف </a:t>
            </a:r>
            <a:r>
              <a:rPr lang="ar-SA" dirty="0" smtClean="0">
                <a:solidFill>
                  <a:srgbClr val="1F497D"/>
                </a:solidFill>
                <a:ea typeface="Gill Sans MT" pitchFamily="34" charset="0"/>
                <a:cs typeface="AL-Mohanad" pitchFamily="2" charset="-78"/>
              </a:rPr>
              <a:t>أعضائه والمكافآت المدفوعة للأعضاء و لكبار التنفيذيين.</a:t>
            </a:r>
            <a:endParaRPr lang="ar-SA" dirty="0">
              <a:solidFill>
                <a:srgbClr val="1F497D"/>
              </a:solidFill>
              <a:ea typeface="Gill Sans MT" pitchFamily="34" charset="0"/>
              <a:cs typeface="AL-Mohanad" pitchFamily="2" charset="-78"/>
            </a:endParaRPr>
          </a:p>
          <a:p>
            <a:pPr marL="57150" lvl="0" indent="-346075" algn="just" defTabSz="457200" rtl="1" fontAlgn="base">
              <a:lnSpc>
                <a:spcPct val="150000"/>
              </a:lnSpc>
              <a:spcBef>
                <a:spcPct val="20000"/>
              </a:spcBef>
              <a:spcAft>
                <a:spcPct val="0"/>
              </a:spcAft>
              <a:buBlip>
                <a:blip r:embed="rId2"/>
              </a:buBlip>
              <a:defRPr/>
            </a:pPr>
            <a:r>
              <a:rPr lang="ar-SA" dirty="0">
                <a:solidFill>
                  <a:srgbClr val="1F497D"/>
                </a:solidFill>
                <a:ea typeface="Gill Sans MT" pitchFamily="34" charset="0"/>
                <a:cs typeface="AL-Mohanad" pitchFamily="2" charset="-78"/>
              </a:rPr>
              <a:t>اختصاصات لجان المجلس ومهماتها، وأسماء رؤسائها وأعضائها وعدد الاجتماعات</a:t>
            </a:r>
            <a:r>
              <a:rPr lang="ar-SA" dirty="0" smtClean="0">
                <a:solidFill>
                  <a:srgbClr val="1F497D"/>
                </a:solidFill>
                <a:ea typeface="Gill Sans MT" pitchFamily="34" charset="0"/>
                <a:cs typeface="AL-Mohanad" pitchFamily="2" charset="-78"/>
              </a:rPr>
              <a:t>.</a:t>
            </a:r>
            <a:endParaRPr lang="ar-SA" dirty="0">
              <a:solidFill>
                <a:srgbClr val="1F497D"/>
              </a:solidFill>
              <a:ea typeface="Gill Sans MT" pitchFamily="34" charset="0"/>
              <a:cs typeface="AL-Mohanad" pitchFamily="2" charset="-78"/>
            </a:endParaRPr>
          </a:p>
        </p:txBody>
      </p:sp>
      <p:sp>
        <p:nvSpPr>
          <p:cNvPr id="5" name="Rectangle 4"/>
          <p:cNvSpPr/>
          <p:nvPr/>
        </p:nvSpPr>
        <p:spPr>
          <a:xfrm>
            <a:off x="5125494" y="381000"/>
            <a:ext cx="3187091" cy="461665"/>
          </a:xfrm>
          <a:prstGeom prst="rect">
            <a:avLst/>
          </a:prstGeom>
        </p:spPr>
        <p:txBody>
          <a:bodyPr wrap="none">
            <a:spAutoFit/>
          </a:bodyPr>
          <a:lstStyle/>
          <a:p>
            <a:pPr lvl="0" algn="r">
              <a:spcBef>
                <a:spcPct val="0"/>
              </a:spcBef>
              <a:defRPr/>
            </a:pPr>
            <a:r>
              <a:rPr lang="ar-SA" sz="2400" b="1" dirty="0">
                <a:solidFill>
                  <a:prstClr val="white">
                    <a:lumMod val="50000"/>
                  </a:prstClr>
                </a:solidFill>
                <a:latin typeface="ae_AlMohanad"/>
                <a:ea typeface="GE Dinar One Light" pitchFamily="18" charset="-78"/>
                <a:cs typeface="AL-Mohanad Bold" pitchFamily="2" charset="-78"/>
              </a:rPr>
              <a:t>الإفصاح </a:t>
            </a:r>
            <a:r>
              <a:rPr lang="ar-SA" sz="2400" b="1" dirty="0" smtClean="0">
                <a:solidFill>
                  <a:prstClr val="white">
                    <a:lumMod val="50000"/>
                  </a:prstClr>
                </a:solidFill>
                <a:latin typeface="ae_AlMohanad"/>
                <a:ea typeface="GE Dinar One Light" pitchFamily="18" charset="-78"/>
                <a:cs typeface="AL-Mohanad Bold" pitchFamily="2" charset="-78"/>
              </a:rPr>
              <a:t>في تقرير مجلس الإدارة</a:t>
            </a:r>
            <a:endParaRPr lang="ar-SA" sz="2400" b="1" dirty="0">
              <a:solidFill>
                <a:prstClr val="white">
                  <a:lumMod val="50000"/>
                </a:prstClr>
              </a:solidFill>
              <a:latin typeface="ae_AlMohanad"/>
              <a:ea typeface="GE Dinar One Light" pitchFamily="18" charset="-78"/>
              <a:cs typeface="AL-Mohanad Bold" pitchFamily="2" charset="-78"/>
            </a:endParaRPr>
          </a:p>
        </p:txBody>
      </p:sp>
    </p:spTree>
    <p:extLst>
      <p:ext uri="{BB962C8B-B14F-4D97-AF65-F5344CB8AC3E}">
        <p14:creationId xmlns:p14="http://schemas.microsoft.com/office/powerpoint/2010/main" val="1385379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637012" y="381000"/>
            <a:ext cx="1585690" cy="461665"/>
          </a:xfrm>
          <a:prstGeom prst="rect">
            <a:avLst/>
          </a:prstGeom>
        </p:spPr>
        <p:txBody>
          <a:bodyPr wrap="none">
            <a:spAutoFit/>
          </a:bodyPr>
          <a:lstStyle/>
          <a:p>
            <a:pPr lvl="0" algn="r"/>
            <a:r>
              <a:rPr lang="ar-SA" sz="2400" b="1" dirty="0" smtClean="0">
                <a:solidFill>
                  <a:prstClr val="white">
                    <a:lumMod val="50000"/>
                  </a:prstClr>
                </a:solidFill>
                <a:latin typeface="ae_AlMohanad"/>
                <a:ea typeface="GE Dinar One Light" pitchFamily="18" charset="-78"/>
                <a:cs typeface="AL-Mohanad Bold" pitchFamily="2" charset="-78"/>
              </a:rPr>
              <a:t>مقدمــــــــــــــــــــــــــه</a:t>
            </a:r>
            <a:endParaRPr lang="en-US" sz="2400" b="1" dirty="0">
              <a:solidFill>
                <a:prstClr val="white">
                  <a:lumMod val="50000"/>
                </a:prstClr>
              </a:solidFill>
              <a:latin typeface="ae_AlMohanad"/>
              <a:ea typeface="GE Dinar One Light" pitchFamily="18" charset="-78"/>
              <a:cs typeface="AL-Mohanad Bold" pitchFamily="2" charset="-78"/>
            </a:endParaRPr>
          </a:p>
        </p:txBody>
      </p:sp>
      <p:sp>
        <p:nvSpPr>
          <p:cNvPr id="6" name="TextBox 5"/>
          <p:cNvSpPr txBox="1"/>
          <p:nvPr/>
        </p:nvSpPr>
        <p:spPr>
          <a:xfrm>
            <a:off x="762000" y="1124744"/>
            <a:ext cx="7620000" cy="1754326"/>
          </a:xfrm>
          <a:prstGeom prst="rect">
            <a:avLst/>
          </a:prstGeom>
          <a:noFill/>
        </p:spPr>
        <p:txBody>
          <a:bodyPr wrap="square" rtlCol="1">
            <a:spAutoFit/>
          </a:bodyPr>
          <a:lstStyle/>
          <a:p>
            <a:pPr marL="57150" lvl="0" algn="just" defTabSz="457200" rtl="1" fontAlgn="base">
              <a:lnSpc>
                <a:spcPct val="150000"/>
              </a:lnSpc>
              <a:spcBef>
                <a:spcPct val="20000"/>
              </a:spcBef>
              <a:spcAft>
                <a:spcPct val="0"/>
              </a:spcAft>
              <a:defRPr/>
            </a:pPr>
            <a:r>
              <a:rPr lang="ar-SA" dirty="0">
                <a:solidFill>
                  <a:schemeClr val="tx2"/>
                </a:solidFill>
                <a:ea typeface="Gill Sans MT" pitchFamily="34" charset="0"/>
                <a:cs typeface="AL-Mohanad Bold" pitchFamily="2" charset="-78"/>
              </a:rPr>
              <a:t>	نشأت السوق المالية في السعودية ببدايات غير رسمية في الخمسينات، واستمر الوضع كذلك إلى أن وضعت الحكومة التنظيمات الأساسية للسوق في الثمانينات. وبموجب "نظام السوق المالية" الصادر بالمرسوم الملكي رقم (م/</a:t>
            </a:r>
            <a:r>
              <a:rPr lang="en-US" dirty="0">
                <a:solidFill>
                  <a:schemeClr val="tx2"/>
                </a:solidFill>
                <a:ea typeface="Gill Sans MT" pitchFamily="34" charset="0"/>
                <a:cs typeface="AL-Mohanad Bold" pitchFamily="2" charset="-78"/>
              </a:rPr>
              <a:t>30</a:t>
            </a:r>
            <a:r>
              <a:rPr lang="ar-SA" dirty="0">
                <a:solidFill>
                  <a:schemeClr val="tx2"/>
                </a:solidFill>
                <a:ea typeface="Gill Sans MT" pitchFamily="34" charset="0"/>
                <a:cs typeface="AL-Mohanad Bold" pitchFamily="2" charset="-78"/>
              </a:rPr>
              <a:t>) وتاريخ </a:t>
            </a:r>
            <a:r>
              <a:rPr lang="en-US" dirty="0">
                <a:solidFill>
                  <a:schemeClr val="tx2"/>
                </a:solidFill>
                <a:ea typeface="Gill Sans MT" pitchFamily="34" charset="0"/>
                <a:cs typeface="AL-Mohanad Bold" pitchFamily="2" charset="-78"/>
              </a:rPr>
              <a:t>2003/8/1</a:t>
            </a:r>
            <a:r>
              <a:rPr lang="ar-SA" dirty="0">
                <a:solidFill>
                  <a:schemeClr val="tx2"/>
                </a:solidFill>
                <a:ea typeface="Gill Sans MT" pitchFamily="34" charset="0"/>
                <a:cs typeface="AL-Mohanad Bold" pitchFamily="2" charset="-78"/>
              </a:rPr>
              <a:t>م تأسست هيئة السوق </a:t>
            </a:r>
            <a:r>
              <a:rPr lang="ar-SA" dirty="0" smtClean="0">
                <a:solidFill>
                  <a:schemeClr val="tx2"/>
                </a:solidFill>
                <a:ea typeface="Gill Sans MT" pitchFamily="34" charset="0"/>
                <a:cs typeface="AL-Mohanad Bold" pitchFamily="2" charset="-78"/>
              </a:rPr>
              <a:t>المالية، </a:t>
            </a:r>
            <a:r>
              <a:rPr lang="ar-SA" dirty="0">
                <a:solidFill>
                  <a:schemeClr val="tx2"/>
                </a:solidFill>
                <a:ea typeface="Gill Sans MT" pitchFamily="34" charset="0"/>
                <a:cs typeface="AL-Mohanad Bold" pitchFamily="2" charset="-78"/>
              </a:rPr>
              <a:t>وهي هيئة حكومية ذات استقلال مالي وإداري </a:t>
            </a:r>
            <a:r>
              <a:rPr lang="ar-SA" dirty="0" smtClean="0">
                <a:solidFill>
                  <a:schemeClr val="tx2"/>
                </a:solidFill>
                <a:ea typeface="Gill Sans MT" pitchFamily="34" charset="0"/>
                <a:cs typeface="AL-Mohanad Bold" pitchFamily="2" charset="-78"/>
              </a:rPr>
              <a:t>ترتبط </a:t>
            </a:r>
            <a:r>
              <a:rPr lang="ar-SA" dirty="0">
                <a:solidFill>
                  <a:schemeClr val="tx2"/>
                </a:solidFill>
                <a:ea typeface="Gill Sans MT" pitchFamily="34" charset="0"/>
                <a:cs typeface="AL-Mohanad Bold" pitchFamily="2" charset="-78"/>
              </a:rPr>
              <a:t>مباشرة برئيس مجلس الوزراء</a:t>
            </a:r>
            <a:r>
              <a:rPr lang="ar-SA" dirty="0" smtClean="0">
                <a:solidFill>
                  <a:schemeClr val="tx2"/>
                </a:solidFill>
                <a:ea typeface="Gill Sans MT" pitchFamily="34" charset="0"/>
                <a:cs typeface="AL-Mohanad Bold" pitchFamily="2" charset="-78"/>
              </a:rPr>
              <a:t>.</a:t>
            </a:r>
          </a:p>
        </p:txBody>
      </p:sp>
      <p:sp>
        <p:nvSpPr>
          <p:cNvPr id="7" name="TextBox 6"/>
          <p:cNvSpPr txBox="1">
            <a:spLocks/>
          </p:cNvSpPr>
          <p:nvPr/>
        </p:nvSpPr>
        <p:spPr>
          <a:xfrm>
            <a:off x="684000" y="3286374"/>
            <a:ext cx="7776000" cy="2806922"/>
          </a:xfrm>
          <a:prstGeom prst="rect">
            <a:avLst/>
          </a:prstGeom>
          <a:noFill/>
          <a:ln>
            <a:noFill/>
          </a:ln>
        </p:spPr>
        <p:txBody>
          <a:bodyPr wrap="square" numCol="1" rtlCol="1">
            <a:spAutoFit/>
          </a:bodyPr>
          <a:lstStyle/>
          <a:p>
            <a:pPr marL="180975" lvl="0" algn="just" defTabSz="457200" rtl="1" fontAlgn="base">
              <a:lnSpc>
                <a:spcPct val="150000"/>
              </a:lnSpc>
              <a:spcBef>
                <a:spcPct val="20000"/>
              </a:spcBef>
              <a:spcAft>
                <a:spcPct val="0"/>
              </a:spcAft>
              <a:defRPr/>
            </a:pPr>
            <a:r>
              <a:rPr lang="ar-SA" dirty="0" smtClean="0">
                <a:solidFill>
                  <a:schemeClr val="tx2"/>
                </a:solidFill>
                <a:ea typeface="Gill Sans MT" pitchFamily="34" charset="0"/>
                <a:cs typeface="AL-Mohanad Bold" pitchFamily="2" charset="-78"/>
              </a:rPr>
              <a:t>تتولى </a:t>
            </a:r>
            <a:r>
              <a:rPr lang="ar-SA" dirty="0">
                <a:solidFill>
                  <a:schemeClr val="tx2"/>
                </a:solidFill>
                <a:ea typeface="Gill Sans MT" pitchFamily="34" charset="0"/>
                <a:cs typeface="AL-Mohanad Bold" pitchFamily="2" charset="-78"/>
              </a:rPr>
              <a:t>الهيئة الإشراف </a:t>
            </a:r>
            <a:r>
              <a:rPr lang="ar-SA" dirty="0" smtClean="0">
                <a:solidFill>
                  <a:schemeClr val="tx2"/>
                </a:solidFill>
                <a:ea typeface="Gill Sans MT" pitchFamily="34" charset="0"/>
                <a:cs typeface="AL-Mohanad Bold" pitchFamily="2" charset="-78"/>
              </a:rPr>
              <a:t>على:</a:t>
            </a:r>
          </a:p>
          <a:p>
            <a:pPr marL="266700" indent="-266700" algn="just" defTabSz="457200" rtl="1" fontAlgn="base">
              <a:lnSpc>
                <a:spcPct val="150000"/>
              </a:lnSpc>
              <a:spcBef>
                <a:spcPct val="20000"/>
              </a:spcBef>
              <a:spcAft>
                <a:spcPct val="0"/>
              </a:spcAft>
              <a:buBlip>
                <a:blip r:embed="rId2"/>
              </a:buBlip>
              <a:defRPr/>
            </a:pPr>
            <a:r>
              <a:rPr lang="ar-SA" dirty="0" smtClean="0">
                <a:solidFill>
                  <a:srgbClr val="1F497D"/>
                </a:solidFill>
                <a:ea typeface="Gill Sans MT" pitchFamily="34" charset="0"/>
                <a:cs typeface="AL-Mohanad" pitchFamily="2" charset="-78"/>
              </a:rPr>
              <a:t>تنظيم </a:t>
            </a:r>
            <a:r>
              <a:rPr lang="ar-SA" dirty="0">
                <a:solidFill>
                  <a:srgbClr val="1F497D"/>
                </a:solidFill>
                <a:ea typeface="Gill Sans MT" pitchFamily="34" charset="0"/>
                <a:cs typeface="AL-Mohanad" pitchFamily="2" charset="-78"/>
              </a:rPr>
              <a:t>وتطوير السوق المالية.</a:t>
            </a:r>
          </a:p>
          <a:p>
            <a:pPr marL="266700" indent="-266700" algn="just" defTabSz="457200" rtl="1" fontAlgn="base">
              <a:lnSpc>
                <a:spcPct val="150000"/>
              </a:lnSpc>
              <a:spcBef>
                <a:spcPct val="20000"/>
              </a:spcBef>
              <a:spcAft>
                <a:spcPct val="0"/>
              </a:spcAft>
              <a:buBlip>
                <a:blip r:embed="rId2"/>
              </a:buBlip>
              <a:defRPr/>
            </a:pPr>
            <a:r>
              <a:rPr lang="ar-SA" dirty="0">
                <a:solidFill>
                  <a:srgbClr val="1F497D"/>
                </a:solidFill>
                <a:ea typeface="Gill Sans MT" pitchFamily="34" charset="0"/>
                <a:cs typeface="AL-Mohanad" pitchFamily="2" charset="-78"/>
              </a:rPr>
              <a:t>إصدار اللوائح والقواعد والتعليمات اللازمة لتطبيق أحكام نظام السوق المالية بهدف توفير المناخ الملائم للاستثمار في السوق، وزيادة الثقة </a:t>
            </a:r>
            <a:r>
              <a:rPr lang="ar-SA" dirty="0" smtClean="0">
                <a:solidFill>
                  <a:srgbClr val="1F497D"/>
                </a:solidFill>
                <a:ea typeface="Gill Sans MT" pitchFamily="34" charset="0"/>
                <a:cs typeface="AL-Mohanad" pitchFamily="2" charset="-78"/>
              </a:rPr>
              <a:t>بها.</a:t>
            </a:r>
            <a:endParaRPr lang="ar-SA" dirty="0">
              <a:solidFill>
                <a:srgbClr val="1F497D"/>
              </a:solidFill>
              <a:ea typeface="Gill Sans MT" pitchFamily="34" charset="0"/>
              <a:cs typeface="AL-Mohanad" pitchFamily="2" charset="-78"/>
            </a:endParaRPr>
          </a:p>
          <a:p>
            <a:pPr marL="266700" indent="-266700" algn="just" defTabSz="457200" rtl="1" fontAlgn="base">
              <a:lnSpc>
                <a:spcPct val="150000"/>
              </a:lnSpc>
              <a:spcBef>
                <a:spcPct val="20000"/>
              </a:spcBef>
              <a:spcAft>
                <a:spcPct val="0"/>
              </a:spcAft>
              <a:buBlip>
                <a:blip r:embed="rId2"/>
              </a:buBlip>
              <a:defRPr/>
            </a:pPr>
            <a:r>
              <a:rPr lang="ar-SA" dirty="0">
                <a:solidFill>
                  <a:srgbClr val="1F497D"/>
                </a:solidFill>
                <a:ea typeface="Gill Sans MT" pitchFamily="34" charset="0"/>
                <a:cs typeface="AL-Mohanad" pitchFamily="2" charset="-78"/>
              </a:rPr>
              <a:t>التأكد من الإفصاح الملائم والشفافية للشركات المساهمة المدرجة في السوق.</a:t>
            </a:r>
          </a:p>
          <a:p>
            <a:pPr marL="266700" indent="-266700" algn="just" defTabSz="457200" rtl="1" fontAlgn="base">
              <a:lnSpc>
                <a:spcPct val="150000"/>
              </a:lnSpc>
              <a:spcBef>
                <a:spcPct val="20000"/>
              </a:spcBef>
              <a:spcAft>
                <a:spcPct val="0"/>
              </a:spcAft>
              <a:buBlip>
                <a:blip r:embed="rId2"/>
              </a:buBlip>
              <a:defRPr/>
            </a:pPr>
            <a:r>
              <a:rPr lang="ar-SA" dirty="0">
                <a:solidFill>
                  <a:srgbClr val="1F497D"/>
                </a:solidFill>
                <a:ea typeface="Gill Sans MT" pitchFamily="34" charset="0"/>
                <a:cs typeface="AL-Mohanad" pitchFamily="2" charset="-78"/>
              </a:rPr>
              <a:t>حماية المستثمرين والمتعاملين بالأوراق المالية من الأعمال غير المشروعة في السوق. </a:t>
            </a:r>
          </a:p>
        </p:txBody>
      </p:sp>
    </p:spTree>
    <p:extLst>
      <p:ext uri="{BB962C8B-B14F-4D97-AF65-F5344CB8AC3E}">
        <p14:creationId xmlns:p14="http://schemas.microsoft.com/office/powerpoint/2010/main" val="35578745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1082923755"/>
              </p:ext>
            </p:extLst>
          </p:nvPr>
        </p:nvGraphicFramePr>
        <p:xfrm>
          <a:off x="1736812" y="1807096"/>
          <a:ext cx="5670376" cy="3243808"/>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5125494" y="381000"/>
            <a:ext cx="3187091" cy="461665"/>
          </a:xfrm>
          <a:prstGeom prst="rect">
            <a:avLst/>
          </a:prstGeom>
        </p:spPr>
        <p:txBody>
          <a:bodyPr wrap="none">
            <a:spAutoFit/>
          </a:bodyPr>
          <a:lstStyle/>
          <a:p>
            <a:pPr lvl="0" algn="r">
              <a:spcBef>
                <a:spcPct val="0"/>
              </a:spcBef>
              <a:defRPr/>
            </a:pPr>
            <a:r>
              <a:rPr lang="ar-SA" sz="2400" b="1" dirty="0">
                <a:solidFill>
                  <a:prstClr val="white">
                    <a:lumMod val="50000"/>
                  </a:prstClr>
                </a:solidFill>
                <a:latin typeface="ae_AlMohanad"/>
                <a:ea typeface="GE Dinar One Light" pitchFamily="18" charset="-78"/>
                <a:cs typeface="AL-Mohanad Bold" pitchFamily="2" charset="-78"/>
              </a:rPr>
              <a:t>الإفصاح </a:t>
            </a:r>
            <a:r>
              <a:rPr lang="ar-SA" sz="2400" b="1" dirty="0" smtClean="0">
                <a:solidFill>
                  <a:prstClr val="white">
                    <a:lumMod val="50000"/>
                  </a:prstClr>
                </a:solidFill>
                <a:latin typeface="ae_AlMohanad"/>
                <a:ea typeface="GE Dinar One Light" pitchFamily="18" charset="-78"/>
                <a:cs typeface="AL-Mohanad Bold" pitchFamily="2" charset="-78"/>
              </a:rPr>
              <a:t>في تقرير مجلس الإدارة</a:t>
            </a:r>
            <a:endParaRPr lang="ar-SA" sz="2400" b="1" dirty="0">
              <a:solidFill>
                <a:prstClr val="white">
                  <a:lumMod val="50000"/>
                </a:prstClr>
              </a:solidFill>
              <a:latin typeface="ae_AlMohanad"/>
              <a:ea typeface="GE Dinar One Light" pitchFamily="18" charset="-78"/>
              <a:cs typeface="AL-Mohanad Bold" pitchFamily="2" charset="-78"/>
            </a:endParaRPr>
          </a:p>
        </p:txBody>
      </p:sp>
    </p:spTree>
    <p:extLst>
      <p:ext uri="{BB962C8B-B14F-4D97-AF65-F5344CB8AC3E}">
        <p14:creationId xmlns:p14="http://schemas.microsoft.com/office/powerpoint/2010/main" val="11442337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2852936"/>
            <a:ext cx="3727648" cy="523220"/>
          </a:xfrm>
          <a:prstGeom prst="rect">
            <a:avLst/>
          </a:prstGeom>
        </p:spPr>
        <p:txBody>
          <a:bodyPr wrap="square">
            <a:spAutoFit/>
          </a:bodyPr>
          <a:lstStyle/>
          <a:p>
            <a:pPr algn="r" defTabSz="457200" rtl="1" eaLnBrk="0" fontAlgn="base" hangingPunct="0">
              <a:spcBef>
                <a:spcPct val="0"/>
              </a:spcBef>
              <a:spcAft>
                <a:spcPct val="0"/>
              </a:spcAft>
              <a:defRPr/>
            </a:pPr>
            <a:r>
              <a:rPr lang="ar-SA" sz="2800" b="1" dirty="0" smtClean="0">
                <a:solidFill>
                  <a:prstClr val="white">
                    <a:lumMod val="50000"/>
                  </a:prstClr>
                </a:solidFill>
                <a:cs typeface="AL-Mohanad Bold" pitchFamily="2" charset="-78"/>
              </a:rPr>
              <a:t>المستجدات</a:t>
            </a:r>
            <a:endParaRPr lang="ar-SA" sz="2800" b="1" dirty="0">
              <a:solidFill>
                <a:prstClr val="white">
                  <a:lumMod val="50000"/>
                </a:prstClr>
              </a:solidFill>
              <a:cs typeface="AL-Mohanad Bold" pitchFamily="2" charset="-78"/>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4491" y="2276872"/>
            <a:ext cx="4629508" cy="1449273"/>
          </a:xfrm>
          <a:prstGeom prst="rect">
            <a:avLst/>
          </a:prstGeom>
        </p:spPr>
      </p:pic>
      <p:cxnSp>
        <p:nvCxnSpPr>
          <p:cNvPr id="6" name="Straight Connector 5"/>
          <p:cNvCxnSpPr/>
          <p:nvPr/>
        </p:nvCxnSpPr>
        <p:spPr>
          <a:xfrm>
            <a:off x="4427984" y="2636912"/>
            <a:ext cx="0" cy="93610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812360" y="188640"/>
            <a:ext cx="1259631" cy="100811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976642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5800" y="381000"/>
            <a:ext cx="3727648" cy="523220"/>
          </a:xfrm>
          <a:prstGeom prst="rect">
            <a:avLst/>
          </a:prstGeom>
        </p:spPr>
        <p:txBody>
          <a:bodyPr wrap="square">
            <a:spAutoFit/>
          </a:bodyPr>
          <a:lstStyle/>
          <a:p>
            <a:pPr algn="r" defTabSz="457200" rtl="1" eaLnBrk="0" fontAlgn="base" hangingPunct="0">
              <a:spcBef>
                <a:spcPct val="0"/>
              </a:spcBef>
              <a:spcAft>
                <a:spcPct val="0"/>
              </a:spcAft>
              <a:defRPr/>
            </a:pPr>
            <a:r>
              <a:rPr lang="ar-SA" sz="2800" b="1" dirty="0" smtClean="0">
                <a:solidFill>
                  <a:prstClr val="white">
                    <a:lumMod val="50000"/>
                  </a:prstClr>
                </a:solidFill>
                <a:cs typeface="AL-Mohanad Bold" pitchFamily="2" charset="-78"/>
              </a:rPr>
              <a:t>المستجدات</a:t>
            </a:r>
            <a:endParaRPr lang="ar-SA" sz="2800" b="1" dirty="0">
              <a:solidFill>
                <a:prstClr val="white">
                  <a:lumMod val="50000"/>
                </a:prstClr>
              </a:solidFill>
              <a:cs typeface="AL-Mohanad Bold" pitchFamily="2" charset="-78"/>
            </a:endParaRPr>
          </a:p>
        </p:txBody>
      </p:sp>
      <p:sp>
        <p:nvSpPr>
          <p:cNvPr id="4" name="TextBox 1"/>
          <p:cNvSpPr txBox="1"/>
          <p:nvPr/>
        </p:nvSpPr>
        <p:spPr>
          <a:xfrm>
            <a:off x="381000" y="1295400"/>
            <a:ext cx="8382000" cy="4539704"/>
          </a:xfrm>
          <a:prstGeom prst="rect">
            <a:avLst/>
          </a:prstGeom>
          <a:noFill/>
        </p:spPr>
        <p:txBody>
          <a:bodyPr wrap="square" rtlCol="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150" lvl="0" algn="just" defTabSz="457200" rtl="1" fontAlgn="base">
              <a:lnSpc>
                <a:spcPct val="150000"/>
              </a:lnSpc>
              <a:spcBef>
                <a:spcPct val="20000"/>
              </a:spcBef>
              <a:spcAft>
                <a:spcPct val="0"/>
              </a:spcAft>
              <a:defRPr/>
            </a:pPr>
            <a:r>
              <a:rPr lang="ar-SA" dirty="0" smtClean="0">
                <a:solidFill>
                  <a:schemeClr val="tx2"/>
                </a:solidFill>
                <a:ea typeface="Gill Sans MT" pitchFamily="34" charset="0"/>
                <a:cs typeface="AL-Mohanad Bold" pitchFamily="2" charset="-78"/>
              </a:rPr>
              <a:t>	</a:t>
            </a:r>
            <a:r>
              <a:rPr lang="ar-SA" sz="2400" dirty="0" smtClean="0">
                <a:ea typeface="Gill Sans MT" pitchFamily="34" charset="0"/>
                <a:cs typeface="AL-Mohanad Bold" pitchFamily="2" charset="-78"/>
              </a:rPr>
              <a:t>خلال العام «</a:t>
            </a:r>
            <a:r>
              <a:rPr lang="en-US" sz="2400" dirty="0" smtClean="0">
                <a:ea typeface="Gill Sans MT" pitchFamily="34" charset="0"/>
                <a:cs typeface="AL-Mohanad Bold" pitchFamily="2" charset="-78"/>
              </a:rPr>
              <a:t>2012</a:t>
            </a:r>
            <a:r>
              <a:rPr lang="ar-SA" sz="2400" dirty="0" smtClean="0">
                <a:ea typeface="Gill Sans MT" pitchFamily="34" charset="0"/>
                <a:cs typeface="AL-Mohanad Bold" pitchFamily="2" charset="-78"/>
              </a:rPr>
              <a:t>» قامت هيئة السوق المالية بالمملكة العربية السعودية بعدد من المبادرات كان </a:t>
            </a:r>
            <a:r>
              <a:rPr lang="ar-SA" sz="2400" dirty="0">
                <a:ea typeface="Gill Sans MT" pitchFamily="34" charset="0"/>
                <a:cs typeface="AL-Mohanad Bold" pitchFamily="2" charset="-78"/>
              </a:rPr>
              <a:t>أبرزها</a:t>
            </a:r>
            <a:r>
              <a:rPr lang="ar-SA" sz="2400" dirty="0" smtClean="0">
                <a:ea typeface="Gill Sans MT" pitchFamily="34" charset="0"/>
                <a:cs typeface="AL-Mohanad Bold" pitchFamily="2" charset="-78"/>
              </a:rPr>
              <a:t>:</a:t>
            </a:r>
          </a:p>
          <a:p>
            <a:pPr marL="57150" lvl="0" algn="just" defTabSz="457200" rtl="1" fontAlgn="base">
              <a:lnSpc>
                <a:spcPct val="150000"/>
              </a:lnSpc>
              <a:spcBef>
                <a:spcPct val="20000"/>
              </a:spcBef>
              <a:spcAft>
                <a:spcPct val="0"/>
              </a:spcAft>
              <a:defRPr/>
            </a:pPr>
            <a:endParaRPr lang="ar-SA" sz="1000" dirty="0" smtClean="0">
              <a:ea typeface="Gill Sans MT" pitchFamily="34" charset="0"/>
              <a:cs typeface="AL-Mohanad Bold" pitchFamily="2" charset="-78"/>
            </a:endParaRPr>
          </a:p>
          <a:p>
            <a:pPr marL="57150" lvl="0" indent="-346075" algn="just" defTabSz="457200" rtl="1" fontAlgn="base">
              <a:lnSpc>
                <a:spcPct val="150000"/>
              </a:lnSpc>
              <a:spcBef>
                <a:spcPct val="20000"/>
              </a:spcBef>
              <a:spcAft>
                <a:spcPct val="0"/>
              </a:spcAft>
              <a:buBlip>
                <a:blip r:embed="rId2"/>
              </a:buBlip>
              <a:defRPr/>
            </a:pPr>
            <a:r>
              <a:rPr lang="ar-SA" sz="2000" dirty="0">
                <a:solidFill>
                  <a:schemeClr val="tx2"/>
                </a:solidFill>
                <a:ea typeface="Gill Sans MT" pitchFamily="34" charset="0"/>
                <a:cs typeface="AL-Mohanad" pitchFamily="2" charset="-78"/>
              </a:rPr>
              <a:t>تنظيم حلقات عمل وزيارات تعريفية حول مستجدات الإفصاح والحوكمة للشركات العائلية والمدرجة.</a:t>
            </a:r>
          </a:p>
          <a:p>
            <a:pPr marL="57150" lvl="0" indent="-346075" algn="just" defTabSz="457200" rtl="1" fontAlgn="base">
              <a:lnSpc>
                <a:spcPct val="150000"/>
              </a:lnSpc>
              <a:spcBef>
                <a:spcPct val="20000"/>
              </a:spcBef>
              <a:spcAft>
                <a:spcPct val="0"/>
              </a:spcAft>
              <a:buBlip>
                <a:blip r:embed="rId2"/>
              </a:buBlip>
              <a:defRPr/>
            </a:pPr>
            <a:r>
              <a:rPr lang="ar-SA" sz="2000" dirty="0">
                <a:solidFill>
                  <a:schemeClr val="tx2"/>
                </a:solidFill>
                <a:ea typeface="Gill Sans MT" pitchFamily="34" charset="0"/>
                <a:cs typeface="AL-Mohanad" pitchFamily="2" charset="-78"/>
              </a:rPr>
              <a:t>إصدار دليل استرشادي للائحة حوكمة الشركات.</a:t>
            </a:r>
          </a:p>
          <a:p>
            <a:pPr marL="57150" indent="-346075" algn="just" defTabSz="457200" rtl="1" fontAlgn="base">
              <a:lnSpc>
                <a:spcPct val="150000"/>
              </a:lnSpc>
              <a:spcBef>
                <a:spcPct val="20000"/>
              </a:spcBef>
              <a:spcAft>
                <a:spcPct val="0"/>
              </a:spcAft>
              <a:buBlip>
                <a:blip r:embed="rId2"/>
              </a:buBlip>
              <a:defRPr/>
            </a:pPr>
            <a:r>
              <a:rPr lang="ar-SA" sz="2000" dirty="0">
                <a:solidFill>
                  <a:schemeClr val="tx2"/>
                </a:solidFill>
                <a:ea typeface="Gill Sans MT" pitchFamily="34" charset="0"/>
                <a:cs typeface="AL-Mohanad" pitchFamily="2" charset="-78"/>
              </a:rPr>
              <a:t>إصدار كتيب «كيف تقرأ تقرير مجلس الإدارة».</a:t>
            </a:r>
          </a:p>
          <a:p>
            <a:pPr marL="57150" lvl="0" indent="-346075" algn="just" defTabSz="457200" rtl="1" fontAlgn="base">
              <a:lnSpc>
                <a:spcPct val="150000"/>
              </a:lnSpc>
              <a:spcBef>
                <a:spcPct val="20000"/>
              </a:spcBef>
              <a:spcAft>
                <a:spcPct val="0"/>
              </a:spcAft>
              <a:buBlip>
                <a:blip r:embed="rId2"/>
              </a:buBlip>
              <a:defRPr/>
            </a:pPr>
            <a:r>
              <a:rPr lang="ar-SA" sz="2000" dirty="0">
                <a:solidFill>
                  <a:schemeClr val="tx2"/>
                </a:solidFill>
                <a:ea typeface="Gill Sans MT" pitchFamily="34" charset="0"/>
                <a:cs typeface="AL-Mohanad" pitchFamily="2" charset="-78"/>
              </a:rPr>
              <a:t>تعديل تعليمات الإعلانات بما يضمن إفصاحاً أفضل عن المعلومات الواجب نشرها للمساهمين.</a:t>
            </a:r>
          </a:p>
          <a:p>
            <a:pPr marL="57150" lvl="0" indent="-346075" algn="just" defTabSz="457200" rtl="1" fontAlgn="base">
              <a:lnSpc>
                <a:spcPct val="150000"/>
              </a:lnSpc>
              <a:spcBef>
                <a:spcPct val="20000"/>
              </a:spcBef>
              <a:spcAft>
                <a:spcPct val="0"/>
              </a:spcAft>
              <a:buBlip>
                <a:blip r:embed="rId2"/>
              </a:buBlip>
              <a:defRPr/>
            </a:pPr>
            <a:r>
              <a:rPr lang="ar-SA" sz="2000" dirty="0">
                <a:solidFill>
                  <a:schemeClr val="tx2"/>
                </a:solidFill>
                <a:ea typeface="Gill Sans MT" pitchFamily="34" charset="0"/>
                <a:cs typeface="AL-Mohanad" pitchFamily="2" charset="-78"/>
              </a:rPr>
              <a:t>التوجيه والحث على اعتماد أسلوب التصويت التراكمي عند انتخاب أعضاء مجلس الإدارة واستخدام طريقة التصويت عن بعد</a:t>
            </a:r>
            <a:r>
              <a:rPr lang="ar-SA" sz="2000" dirty="0" smtClean="0">
                <a:solidFill>
                  <a:schemeClr val="tx2"/>
                </a:solidFill>
                <a:ea typeface="Gill Sans MT" pitchFamily="34" charset="0"/>
                <a:cs typeface="AL-Mohanad" pitchFamily="2" charset="-78"/>
              </a:rPr>
              <a:t>.</a:t>
            </a:r>
            <a:endParaRPr lang="ar-SA" sz="2000" dirty="0">
              <a:solidFill>
                <a:schemeClr val="tx2"/>
              </a:solidFill>
              <a:ea typeface="Gill Sans MT" pitchFamily="34" charset="0"/>
              <a:cs typeface="AL-Mohanad" pitchFamily="2" charset="-78"/>
            </a:endParaRPr>
          </a:p>
        </p:txBody>
      </p:sp>
    </p:spTree>
    <p:extLst>
      <p:ext uri="{BB962C8B-B14F-4D97-AF65-F5344CB8AC3E}">
        <p14:creationId xmlns:p14="http://schemas.microsoft.com/office/powerpoint/2010/main" val="1180059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5800" y="381000"/>
            <a:ext cx="3727648" cy="523220"/>
          </a:xfrm>
          <a:prstGeom prst="rect">
            <a:avLst/>
          </a:prstGeom>
        </p:spPr>
        <p:txBody>
          <a:bodyPr wrap="square">
            <a:spAutoFit/>
          </a:bodyPr>
          <a:lstStyle/>
          <a:p>
            <a:pPr algn="r" defTabSz="457200" rtl="1" eaLnBrk="0" fontAlgn="base" hangingPunct="0">
              <a:spcBef>
                <a:spcPct val="0"/>
              </a:spcBef>
              <a:spcAft>
                <a:spcPct val="0"/>
              </a:spcAft>
              <a:defRPr/>
            </a:pPr>
            <a:r>
              <a:rPr lang="ar-SA" sz="2800" b="1" dirty="0" smtClean="0">
                <a:solidFill>
                  <a:prstClr val="white">
                    <a:lumMod val="50000"/>
                  </a:prstClr>
                </a:solidFill>
                <a:cs typeface="AL-Mohanad Bold" pitchFamily="2" charset="-78"/>
              </a:rPr>
              <a:t>المستجدات</a:t>
            </a:r>
            <a:endParaRPr lang="ar-SA" sz="2800" b="1" dirty="0">
              <a:solidFill>
                <a:prstClr val="white">
                  <a:lumMod val="50000"/>
                </a:prstClr>
              </a:solidFill>
              <a:cs typeface="AL-Mohanad Bold" pitchFamily="2" charset="-78"/>
            </a:endParaRPr>
          </a:p>
        </p:txBody>
      </p:sp>
      <p:sp>
        <p:nvSpPr>
          <p:cNvPr id="5" name="TextBox 1"/>
          <p:cNvSpPr txBox="1"/>
          <p:nvPr/>
        </p:nvSpPr>
        <p:spPr>
          <a:xfrm>
            <a:off x="381000" y="966311"/>
            <a:ext cx="8382000" cy="5663089"/>
          </a:xfrm>
          <a:prstGeom prst="rect">
            <a:avLst/>
          </a:prstGeom>
          <a:noFill/>
        </p:spPr>
        <p:txBody>
          <a:bodyPr wrap="square" rtlCol="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150" lvl="0" algn="just" defTabSz="457200" rtl="1" fontAlgn="base">
              <a:lnSpc>
                <a:spcPct val="150000"/>
              </a:lnSpc>
              <a:spcBef>
                <a:spcPct val="20000"/>
              </a:spcBef>
              <a:spcAft>
                <a:spcPct val="0"/>
              </a:spcAft>
              <a:defRPr/>
            </a:pPr>
            <a:r>
              <a:rPr lang="ar-SA" dirty="0" smtClean="0">
                <a:solidFill>
                  <a:schemeClr val="tx2"/>
                </a:solidFill>
                <a:ea typeface="Gill Sans MT" pitchFamily="34" charset="0"/>
                <a:cs typeface="AL-Mohanad Bold" pitchFamily="2" charset="-78"/>
              </a:rPr>
              <a:t>	</a:t>
            </a:r>
            <a:r>
              <a:rPr lang="ar-SA" sz="2400" dirty="0" smtClean="0">
                <a:ea typeface="Gill Sans MT" pitchFamily="34" charset="0"/>
                <a:cs typeface="AL-Mohanad Bold" pitchFamily="2" charset="-78"/>
              </a:rPr>
              <a:t>خلال العام «</a:t>
            </a:r>
            <a:r>
              <a:rPr lang="en-US" sz="2400" dirty="0" smtClean="0">
                <a:ea typeface="Gill Sans MT" pitchFamily="34" charset="0"/>
                <a:cs typeface="AL-Mohanad Bold" pitchFamily="2" charset="-78"/>
              </a:rPr>
              <a:t>2012</a:t>
            </a:r>
            <a:r>
              <a:rPr lang="ar-SA" sz="2400" dirty="0" smtClean="0">
                <a:ea typeface="Gill Sans MT" pitchFamily="34" charset="0"/>
                <a:cs typeface="AL-Mohanad Bold" pitchFamily="2" charset="-78"/>
              </a:rPr>
              <a:t>» قامت هيئة السوق المالية بالمملكة العربية السعودية بعدد من الأعمال كان أبرزها:</a:t>
            </a:r>
          </a:p>
          <a:p>
            <a:pPr marL="57150" lvl="0" indent="-346075" algn="just" defTabSz="457200" rtl="1" fontAlgn="base">
              <a:lnSpc>
                <a:spcPct val="150000"/>
              </a:lnSpc>
              <a:spcBef>
                <a:spcPct val="20000"/>
              </a:spcBef>
              <a:spcAft>
                <a:spcPct val="0"/>
              </a:spcAft>
              <a:buBlip>
                <a:blip r:embed="rId2"/>
              </a:buBlip>
              <a:defRPr/>
            </a:pPr>
            <a:r>
              <a:rPr lang="ar-SA" sz="2000" dirty="0" smtClean="0">
                <a:solidFill>
                  <a:schemeClr val="tx2"/>
                </a:solidFill>
                <a:ea typeface="Gill Sans MT" pitchFamily="34" charset="0"/>
                <a:cs typeface="AL-Mohanad" pitchFamily="2" charset="-78"/>
              </a:rPr>
              <a:t>الإلزام بنشر معلومات عن التعاملات مع الأطراف ذات العلاقة بتفاصيلها والإجراءات المتعلقة بذلك. </a:t>
            </a:r>
          </a:p>
          <a:p>
            <a:pPr marL="57150" lvl="0" indent="-346075" algn="just" defTabSz="457200" rtl="1" fontAlgn="base">
              <a:lnSpc>
                <a:spcPct val="150000"/>
              </a:lnSpc>
              <a:spcBef>
                <a:spcPct val="20000"/>
              </a:spcBef>
              <a:spcAft>
                <a:spcPct val="0"/>
              </a:spcAft>
              <a:buBlip>
                <a:blip r:embed="rId2"/>
              </a:buBlip>
              <a:defRPr/>
            </a:pPr>
            <a:r>
              <a:rPr lang="ar-SA" sz="2000" dirty="0" smtClean="0">
                <a:solidFill>
                  <a:schemeClr val="tx2"/>
                </a:solidFill>
                <a:ea typeface="Gill Sans MT" pitchFamily="34" charset="0"/>
                <a:cs typeface="AL-Mohanad" pitchFamily="2" charset="-78"/>
              </a:rPr>
              <a:t>تطوير نماذج الإفصاح الإلكترونية التي ترسَل </a:t>
            </a:r>
            <a:r>
              <a:rPr lang="ar-SA" sz="2000" dirty="0">
                <a:solidFill>
                  <a:schemeClr val="tx2"/>
                </a:solidFill>
                <a:ea typeface="Gill Sans MT" pitchFamily="34" charset="0"/>
                <a:cs typeface="AL-Mohanad" pitchFamily="2" charset="-78"/>
              </a:rPr>
              <a:t>من الشركات إلى الهيئة لتصبح بديلاً </a:t>
            </a:r>
            <a:r>
              <a:rPr lang="ar-SA" sz="2000" dirty="0" smtClean="0">
                <a:solidFill>
                  <a:schemeClr val="tx2"/>
                </a:solidFill>
                <a:ea typeface="Gill Sans MT" pitchFamily="34" charset="0"/>
                <a:cs typeface="AL-Mohanad" pitchFamily="2" charset="-78"/>
              </a:rPr>
              <a:t>من النماذج </a:t>
            </a:r>
            <a:r>
              <a:rPr lang="ar-SA" sz="2000" dirty="0">
                <a:solidFill>
                  <a:schemeClr val="tx2"/>
                </a:solidFill>
                <a:ea typeface="Gill Sans MT" pitchFamily="34" charset="0"/>
                <a:cs typeface="AL-Mohanad" pitchFamily="2" charset="-78"/>
              </a:rPr>
              <a:t>الورقية.</a:t>
            </a:r>
          </a:p>
          <a:p>
            <a:pPr marL="57150" lvl="0" indent="-346075" algn="just" defTabSz="457200" rtl="1" fontAlgn="base">
              <a:lnSpc>
                <a:spcPct val="150000"/>
              </a:lnSpc>
              <a:spcBef>
                <a:spcPct val="20000"/>
              </a:spcBef>
              <a:spcAft>
                <a:spcPct val="0"/>
              </a:spcAft>
              <a:buBlip>
                <a:blip r:embed="rId2"/>
              </a:buBlip>
              <a:defRPr/>
            </a:pPr>
            <a:r>
              <a:rPr lang="ar-SA" sz="2000" dirty="0">
                <a:solidFill>
                  <a:schemeClr val="tx2"/>
                </a:solidFill>
                <a:ea typeface="Gill Sans MT" pitchFamily="34" charset="0"/>
                <a:cs typeface="AL-Mohanad" pitchFamily="2" charset="-78"/>
              </a:rPr>
              <a:t>تحديث قواعد التسجيل والإدراج.</a:t>
            </a:r>
          </a:p>
          <a:p>
            <a:pPr marL="57150" lvl="0" indent="-346075" algn="just" defTabSz="457200" rtl="1" fontAlgn="base">
              <a:lnSpc>
                <a:spcPct val="150000"/>
              </a:lnSpc>
              <a:spcBef>
                <a:spcPct val="20000"/>
              </a:spcBef>
              <a:spcAft>
                <a:spcPct val="0"/>
              </a:spcAft>
              <a:buBlip>
                <a:blip r:embed="rId2"/>
              </a:buBlip>
              <a:defRPr/>
            </a:pPr>
            <a:r>
              <a:rPr lang="ar-SA" sz="2000" dirty="0">
                <a:solidFill>
                  <a:schemeClr val="tx2"/>
                </a:solidFill>
                <a:ea typeface="Gill Sans MT" pitchFamily="34" charset="0"/>
                <a:cs typeface="AL-Mohanad" pitchFamily="2" charset="-78"/>
              </a:rPr>
              <a:t>إلزام فقرات جديدة من لائحة حوكمة الشركات تهتم بتوفير نظام حوكمة خاص بالشركة إضافة إلى </a:t>
            </a:r>
            <a:r>
              <a:rPr lang="ar-SA" sz="2000" dirty="0" smtClean="0">
                <a:solidFill>
                  <a:schemeClr val="tx2"/>
                </a:solidFill>
                <a:ea typeface="Gill Sans MT" pitchFamily="34" charset="0"/>
                <a:cs typeface="AL-Mohanad" pitchFamily="2" charset="-78"/>
              </a:rPr>
              <a:t>وضع سياسة </a:t>
            </a:r>
            <a:r>
              <a:rPr lang="ar-SA" sz="2000" dirty="0">
                <a:solidFill>
                  <a:schemeClr val="tx2"/>
                </a:solidFill>
                <a:ea typeface="Gill Sans MT" pitchFamily="34" charset="0"/>
                <a:cs typeface="AL-Mohanad" pitchFamily="2" charset="-78"/>
              </a:rPr>
              <a:t>واضحة ومحددة للعضوية في مجلس الإدارة.</a:t>
            </a:r>
            <a:endParaRPr lang="en-US" sz="2000" dirty="0">
              <a:solidFill>
                <a:schemeClr val="tx2"/>
              </a:solidFill>
              <a:ea typeface="Gill Sans MT" pitchFamily="34" charset="0"/>
              <a:cs typeface="AL-Mohanad" pitchFamily="2" charset="-78"/>
            </a:endParaRPr>
          </a:p>
          <a:p>
            <a:pPr marL="57150" lvl="0" indent="-346075" algn="just" defTabSz="457200" rtl="1" fontAlgn="base">
              <a:lnSpc>
                <a:spcPct val="150000"/>
              </a:lnSpc>
              <a:spcBef>
                <a:spcPct val="20000"/>
              </a:spcBef>
              <a:spcAft>
                <a:spcPct val="0"/>
              </a:spcAft>
              <a:buBlip>
                <a:blip r:embed="rId2"/>
              </a:buBlip>
              <a:defRPr/>
            </a:pPr>
            <a:r>
              <a:rPr lang="ar-SA" sz="2000" dirty="0">
                <a:solidFill>
                  <a:schemeClr val="tx2"/>
                </a:solidFill>
                <a:ea typeface="Gill Sans MT" pitchFamily="34" charset="0"/>
                <a:cs typeface="AL-Mohanad" pitchFamily="2" charset="-78"/>
              </a:rPr>
              <a:t>وقد طُور مؤخراً نظام معلومات من قبل الشركة السعودية للسوق المالية (</a:t>
            </a:r>
            <a:r>
              <a:rPr lang="ar-SA" sz="2000" dirty="0" smtClean="0">
                <a:solidFill>
                  <a:schemeClr val="tx2"/>
                </a:solidFill>
                <a:ea typeface="Gill Sans MT" pitchFamily="34" charset="0"/>
                <a:cs typeface="AL-Mohanad" pitchFamily="2" charset="-78"/>
              </a:rPr>
              <a:t>تداول) </a:t>
            </a:r>
            <a:r>
              <a:rPr lang="ar-SA" sz="2000" dirty="0">
                <a:solidFill>
                  <a:schemeClr val="tx2"/>
                </a:solidFill>
                <a:ea typeface="Gill Sans MT" pitchFamily="34" charset="0"/>
                <a:cs typeface="AL-Mohanad" pitchFamily="2" charset="-78"/>
              </a:rPr>
              <a:t>يوفر المعلومات لأكبر قدر من المساهمين، إذ تشمل المعلومات </a:t>
            </a:r>
            <a:r>
              <a:rPr lang="en-US" sz="2000" dirty="0" smtClean="0">
                <a:solidFill>
                  <a:schemeClr val="tx2"/>
                </a:solidFill>
                <a:ea typeface="Gill Sans MT" pitchFamily="34" charset="0"/>
                <a:cs typeface="AL-Mohanad" pitchFamily="2" charset="-78"/>
              </a:rPr>
              <a:t>-</a:t>
            </a:r>
            <a:r>
              <a:rPr lang="ar-SA" sz="2000" dirty="0" smtClean="0">
                <a:solidFill>
                  <a:schemeClr val="tx2"/>
                </a:solidFill>
                <a:ea typeface="Gill Sans MT" pitchFamily="34" charset="0"/>
                <a:cs typeface="AL-Mohanad" pitchFamily="2" charset="-78"/>
              </a:rPr>
              <a:t> </a:t>
            </a:r>
            <a:r>
              <a:rPr lang="ar-SA" sz="2000" dirty="0" smtClean="0">
                <a:solidFill>
                  <a:schemeClr val="tx2"/>
                </a:solidFill>
                <a:ea typeface="Gill Sans MT" pitchFamily="34" charset="0"/>
                <a:cs typeface="AL-Mohanad" pitchFamily="2" charset="-78"/>
              </a:rPr>
              <a:t>إضافة </a:t>
            </a:r>
            <a:r>
              <a:rPr lang="ar-SA" sz="2000" dirty="0">
                <a:solidFill>
                  <a:schemeClr val="tx2"/>
                </a:solidFill>
                <a:ea typeface="Gill Sans MT" pitchFamily="34" charset="0"/>
                <a:cs typeface="AL-Mohanad" pitchFamily="2" charset="-78"/>
              </a:rPr>
              <a:t>إلى البيانات </a:t>
            </a:r>
            <a:r>
              <a:rPr lang="ar-SA" sz="2000" dirty="0" smtClean="0">
                <a:solidFill>
                  <a:schemeClr val="tx2"/>
                </a:solidFill>
                <a:ea typeface="Gill Sans MT" pitchFamily="34" charset="0"/>
                <a:cs typeface="AL-Mohanad" pitchFamily="2" charset="-78"/>
              </a:rPr>
              <a:t>المالية </a:t>
            </a:r>
            <a:r>
              <a:rPr lang="en-US" sz="2000" dirty="0" smtClean="0">
                <a:solidFill>
                  <a:schemeClr val="tx2"/>
                </a:solidFill>
                <a:ea typeface="Gill Sans MT" pitchFamily="34" charset="0"/>
                <a:cs typeface="AL-Mohanad" pitchFamily="2" charset="-78"/>
              </a:rPr>
              <a:t>-</a:t>
            </a:r>
            <a:r>
              <a:rPr lang="ar-SA" sz="2000" dirty="0" smtClean="0">
                <a:solidFill>
                  <a:schemeClr val="tx2"/>
                </a:solidFill>
                <a:ea typeface="Gill Sans MT" pitchFamily="34" charset="0"/>
                <a:cs typeface="AL-Mohanad" pitchFamily="2" charset="-78"/>
              </a:rPr>
              <a:t> بيانات </a:t>
            </a:r>
            <a:r>
              <a:rPr lang="ar-SA" sz="2000" dirty="0">
                <a:solidFill>
                  <a:schemeClr val="tx2"/>
                </a:solidFill>
                <a:ea typeface="Gill Sans MT" pitchFamily="34" charset="0"/>
                <a:cs typeface="AL-Mohanad" pitchFamily="2" charset="-78"/>
              </a:rPr>
              <a:t>عن أعضاء مجلس الادارة ومؤهلاتهم، واللجان، وصفات العضوية، وملكيتهم في الشركة ...إلخ</a:t>
            </a:r>
          </a:p>
        </p:txBody>
      </p:sp>
    </p:spTree>
    <p:extLst>
      <p:ext uri="{BB962C8B-B14F-4D97-AF65-F5344CB8AC3E}">
        <p14:creationId xmlns:p14="http://schemas.microsoft.com/office/powerpoint/2010/main" val="1766066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lgn="l" defTabSz="457200" rtl="0">
              <a:defRPr/>
            </a:pPr>
            <a:fld id="{150A43B7-10CE-45D0-85F7-E36A281DDF04}" type="datetime1">
              <a:rPr lang="en-US" sz="1200" i="1" kern="1200" smtClean="0">
                <a:solidFill>
                  <a:prstClr val="black">
                    <a:lumMod val="75000"/>
                    <a:lumOff val="25000"/>
                  </a:prstClr>
                </a:solidFill>
                <a:latin typeface="Gill Sans MT" pitchFamily="34" charset="0"/>
                <a:ea typeface="+mn-ea"/>
              </a:rPr>
              <a:pPr algn="l" defTabSz="457200" rtl="0">
                <a:defRPr/>
              </a:pPr>
              <a:t>1/30/2013</a:t>
            </a:fld>
            <a:endParaRPr lang="en-US" sz="1200" i="1" kern="1200" dirty="0">
              <a:solidFill>
                <a:prstClr val="black">
                  <a:lumMod val="75000"/>
                  <a:lumOff val="25000"/>
                </a:prstClr>
              </a:solidFill>
              <a:latin typeface="Gill Sans MT" pitchFamily="34" charset="0"/>
              <a:ea typeface="+mn-ea"/>
            </a:endParaRPr>
          </a:p>
        </p:txBody>
      </p:sp>
      <p:sp>
        <p:nvSpPr>
          <p:cNvPr id="5" name="Rectangle 4"/>
          <p:cNvSpPr/>
          <p:nvPr/>
        </p:nvSpPr>
        <p:spPr>
          <a:xfrm>
            <a:off x="6088499" y="304800"/>
            <a:ext cx="2209259" cy="584775"/>
          </a:xfrm>
          <a:prstGeom prst="rect">
            <a:avLst/>
          </a:prstGeom>
        </p:spPr>
        <p:txBody>
          <a:bodyPr wrap="none">
            <a:spAutoFit/>
          </a:bodyPr>
          <a:lstStyle/>
          <a:p>
            <a:pPr lvl="0" algn="r"/>
            <a:r>
              <a:rPr lang="ar-SA" sz="3200" dirty="0" smtClean="0">
                <a:solidFill>
                  <a:prstClr val="white">
                    <a:lumMod val="50000"/>
                  </a:prstClr>
                </a:solidFill>
                <a:latin typeface="Gill Sans MT" pitchFamily="34" charset="0"/>
                <a:ea typeface="Gill Sans MT" pitchFamily="34" charset="0"/>
                <a:cs typeface="AL-Mohanad Bold" pitchFamily="2" charset="-78"/>
              </a:rPr>
              <a:t>إصدارات توعوية</a:t>
            </a:r>
            <a:endParaRPr lang="en-US" sz="3200" dirty="0">
              <a:solidFill>
                <a:prstClr val="white">
                  <a:lumMod val="50000"/>
                </a:prstClr>
              </a:solidFill>
              <a:latin typeface="Gill Sans MT" pitchFamily="34" charset="0"/>
              <a:ea typeface="Gill Sans MT" pitchFamily="34" charset="0"/>
              <a:cs typeface="AL-Mohanad Bold" pitchFamily="2" charset="-78"/>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649" t="23376" r="50455" b="21875"/>
          <a:stretch/>
        </p:blipFill>
        <p:spPr bwMode="auto">
          <a:xfrm>
            <a:off x="6269474" y="1257300"/>
            <a:ext cx="2530549" cy="25249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754" t="24907" r="50000" b="23061"/>
          <a:stretch/>
        </p:blipFill>
        <p:spPr bwMode="auto">
          <a:xfrm>
            <a:off x="3348897" y="1257300"/>
            <a:ext cx="2623278" cy="25249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6006" t="23599" r="50000" b="22586"/>
          <a:stretch/>
        </p:blipFill>
        <p:spPr bwMode="auto">
          <a:xfrm>
            <a:off x="3387031" y="4098800"/>
            <a:ext cx="2547010" cy="2492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5534" t="23539" r="50000" b="21407"/>
          <a:stretch/>
        </p:blipFill>
        <p:spPr bwMode="auto">
          <a:xfrm>
            <a:off x="6223109" y="4057832"/>
            <a:ext cx="2623278" cy="2566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40606" t="28040" r="32530" b="44935"/>
          <a:stretch/>
        </p:blipFill>
        <p:spPr bwMode="auto">
          <a:xfrm>
            <a:off x="325473" y="1257300"/>
            <a:ext cx="2646204" cy="24277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5775" t="26169" r="51286" b="21049"/>
          <a:stretch/>
        </p:blipFill>
        <p:spPr bwMode="auto">
          <a:xfrm>
            <a:off x="325473" y="4135468"/>
            <a:ext cx="2646204" cy="24558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1571557"/>
      </p:ext>
    </p:extLst>
  </p:cSld>
  <p:clrMapOvr>
    <a:masterClrMapping/>
  </p:clrMapOvr>
  <p:transition>
    <p:randomBar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512" y="0"/>
            <a:ext cx="4571847" cy="6858000"/>
          </a:xfrm>
          <a:prstGeom prst="rect">
            <a:avLst/>
          </a:prstGeom>
          <a:noFill/>
          <a:ln w="9525">
            <a:noFill/>
            <a:miter lim="800000"/>
            <a:headEnd/>
            <a:tailEnd/>
          </a:ln>
          <a:effectLst>
            <a:softEdge rad="31750"/>
          </a:effectLst>
        </p:spPr>
      </p:pic>
      <p:sp>
        <p:nvSpPr>
          <p:cNvPr id="6" name="Text Box 4"/>
          <p:cNvSpPr txBox="1">
            <a:spLocks noChangeArrowheads="1"/>
          </p:cNvSpPr>
          <p:nvPr/>
        </p:nvSpPr>
        <p:spPr bwMode="auto">
          <a:xfrm>
            <a:off x="4860032" y="2420888"/>
            <a:ext cx="4059560" cy="3394775"/>
          </a:xfrm>
          <a:prstGeom prst="rect">
            <a:avLst/>
          </a:prstGeom>
          <a:noFill/>
          <a:ln w="9525" algn="ctr">
            <a:noFill/>
            <a:miter lim="800000"/>
            <a:headEnd/>
            <a:tailEnd/>
          </a:ln>
        </p:spPr>
        <p:txBody>
          <a:bodyPr vert="horz" wrap="square" lIns="63500" tIns="0" rIns="0" bIns="0" rtlCol="0">
            <a:spAutoFit/>
          </a:bodyPr>
          <a:lstStyle/>
          <a:p>
            <a:pPr marL="742950" marR="0" lvl="1" indent="-285750" algn="ctr" defTabSz="914400" rtl="1" eaLnBrk="1" fontAlgn="auto" latinLnBrk="0" hangingPunct="1">
              <a:lnSpc>
                <a:spcPct val="120000"/>
              </a:lnSpc>
              <a:spcBef>
                <a:spcPct val="50000"/>
              </a:spcBef>
              <a:spcAft>
                <a:spcPts val="0"/>
              </a:spcAft>
              <a:buClrTx/>
              <a:buSzPct val="90000"/>
              <a:buFont typeface="Arial" pitchFamily="34" charset="0"/>
              <a:buNone/>
              <a:tabLst/>
              <a:defRPr/>
            </a:pPr>
            <a:r>
              <a:rPr kumimoji="0" lang="ar-SA" sz="2800" i="0" u="none" strike="noStrike" kern="1200" cap="none" spc="0" normalizeH="0" baseline="0" noProof="0" dirty="0" smtClean="0">
                <a:ln>
                  <a:noFill/>
                </a:ln>
                <a:solidFill>
                  <a:schemeClr val="tx2"/>
                </a:solidFill>
                <a:effectLst/>
                <a:uLnTx/>
                <a:uFillTx/>
                <a:latin typeface="GE Dinar One Light" pitchFamily="18" charset="-78"/>
                <a:ea typeface="GE Dinar One Light" pitchFamily="18" charset="-78"/>
                <a:cs typeface="AL-Mohanad Bold" pitchFamily="2" charset="-78"/>
              </a:rPr>
              <a:t>أحمد بن عبدالله آل الشيخ </a:t>
            </a:r>
            <a:endParaRPr lang="ar-SA" sz="2800" dirty="0">
              <a:solidFill>
                <a:schemeClr val="tx2"/>
              </a:solidFill>
              <a:latin typeface="GE Dinar One Light" pitchFamily="18" charset="-78"/>
              <a:ea typeface="GE Dinar One Light" pitchFamily="18" charset="-78"/>
              <a:cs typeface="AL-Mohanad Bold" pitchFamily="2" charset="-78"/>
            </a:endParaRPr>
          </a:p>
          <a:p>
            <a:pPr marL="742950" marR="0" lvl="1" indent="-285750" algn="ctr" defTabSz="914400" rtl="1" eaLnBrk="1" fontAlgn="auto" latinLnBrk="0" hangingPunct="1">
              <a:lnSpc>
                <a:spcPct val="120000"/>
              </a:lnSpc>
              <a:spcBef>
                <a:spcPct val="50000"/>
              </a:spcBef>
              <a:spcAft>
                <a:spcPts val="0"/>
              </a:spcAft>
              <a:buClrTx/>
              <a:buSzPct val="90000"/>
              <a:buFont typeface="Arial" pitchFamily="34" charset="0"/>
              <a:buNone/>
              <a:tabLst/>
              <a:defRPr/>
            </a:pPr>
            <a:r>
              <a:rPr kumimoji="0" lang="ar-SA" b="0" i="0" u="none" strike="noStrike" kern="1200" cap="none" spc="0" normalizeH="0" baseline="0" noProof="0" dirty="0" smtClean="0">
                <a:ln>
                  <a:noFill/>
                </a:ln>
                <a:solidFill>
                  <a:schemeClr val="tx2"/>
                </a:solidFill>
                <a:effectLst/>
                <a:uLnTx/>
                <a:uFillTx/>
                <a:latin typeface="GE Dinar One Light" pitchFamily="18" charset="-78"/>
                <a:ea typeface="GE Dinar One Light" pitchFamily="18" charset="-78"/>
                <a:cs typeface="AL-Mohanad Bold" pitchFamily="2" charset="-78"/>
              </a:rPr>
              <a:t>مدير إدارة حوكمة الشركات </a:t>
            </a:r>
            <a:endParaRPr lang="ar-SA" dirty="0">
              <a:solidFill>
                <a:schemeClr val="tx2"/>
              </a:solidFill>
              <a:latin typeface="GE Dinar One Light" pitchFamily="18" charset="-78"/>
              <a:ea typeface="GE Dinar One Light" pitchFamily="18" charset="-78"/>
              <a:cs typeface="AL-Mohanad Bold" pitchFamily="2" charset="-78"/>
            </a:endParaRPr>
          </a:p>
          <a:p>
            <a:pPr marL="742950" marR="0" lvl="1" indent="-285750" algn="ctr" defTabSz="914400" rtl="1" eaLnBrk="1" fontAlgn="auto" latinLnBrk="0" hangingPunct="1">
              <a:lnSpc>
                <a:spcPct val="120000"/>
              </a:lnSpc>
              <a:spcBef>
                <a:spcPct val="50000"/>
              </a:spcBef>
              <a:spcAft>
                <a:spcPts val="0"/>
              </a:spcAft>
              <a:buClrTx/>
              <a:buSzPct val="90000"/>
              <a:buFont typeface="Arial" pitchFamily="34" charset="0"/>
              <a:buNone/>
              <a:tabLst/>
              <a:defRPr/>
            </a:pPr>
            <a:r>
              <a:rPr kumimoji="0" lang="ar-SA" b="0" i="0" u="none" strike="noStrike" kern="1200" cap="none" spc="0" normalizeH="0" baseline="0" noProof="0" dirty="0" smtClean="0">
                <a:ln>
                  <a:noFill/>
                </a:ln>
                <a:solidFill>
                  <a:schemeClr val="tx2"/>
                </a:solidFill>
                <a:effectLst/>
                <a:uLnTx/>
                <a:uFillTx/>
                <a:latin typeface="GE Dinar One Light" pitchFamily="18" charset="-78"/>
                <a:ea typeface="GE Dinar One Light" pitchFamily="18" charset="-78"/>
                <a:cs typeface="AL-Mohanad Bold" pitchFamily="2" charset="-78"/>
              </a:rPr>
              <a:t>هيئة السوق المالية</a:t>
            </a:r>
          </a:p>
          <a:p>
            <a:pPr marL="742950" marR="0" lvl="1" indent="-285750" algn="ctr" defTabSz="914400" rtl="1" eaLnBrk="1" fontAlgn="auto" latinLnBrk="0" hangingPunct="1">
              <a:lnSpc>
                <a:spcPct val="120000"/>
              </a:lnSpc>
              <a:spcBef>
                <a:spcPct val="50000"/>
              </a:spcBef>
              <a:spcAft>
                <a:spcPts val="0"/>
              </a:spcAft>
              <a:buClrTx/>
              <a:buSzPct val="90000"/>
              <a:buFont typeface="Arial" pitchFamily="34" charset="0"/>
              <a:buNone/>
              <a:tabLst/>
              <a:defRPr/>
            </a:pPr>
            <a:r>
              <a:rPr kumimoji="0" lang="ar-SA" b="0" i="0" u="none" strike="noStrike" kern="1200" cap="none" spc="0" normalizeH="0" baseline="0" noProof="0" dirty="0" smtClean="0">
                <a:ln>
                  <a:noFill/>
                </a:ln>
                <a:solidFill>
                  <a:schemeClr val="tx2"/>
                </a:solidFill>
                <a:effectLst/>
                <a:uLnTx/>
                <a:uFillTx/>
                <a:latin typeface="GE Dinar One Light" pitchFamily="18" charset="-78"/>
                <a:ea typeface="GE Dinar One Light" pitchFamily="18" charset="-78"/>
                <a:cs typeface="AL-Mohanad Bold" pitchFamily="2" charset="-78"/>
              </a:rPr>
              <a:t>الرياض، المملكة العربية السعودية</a:t>
            </a:r>
          </a:p>
          <a:p>
            <a:pPr marL="742950" marR="0" lvl="1" indent="-285750" algn="ctr" defTabSz="914400" rtl="1" eaLnBrk="1" fontAlgn="auto" latinLnBrk="0" hangingPunct="1">
              <a:lnSpc>
                <a:spcPct val="120000"/>
              </a:lnSpc>
              <a:spcBef>
                <a:spcPct val="50000"/>
              </a:spcBef>
              <a:spcAft>
                <a:spcPts val="0"/>
              </a:spcAft>
              <a:buClrTx/>
              <a:buSzPct val="90000"/>
              <a:buFont typeface="Arial" pitchFamily="34" charset="0"/>
              <a:buNone/>
              <a:tabLst/>
              <a:defRPr/>
            </a:pPr>
            <a:r>
              <a:rPr kumimoji="0" lang="ar-SA" sz="1400" b="0" i="0" u="none" strike="noStrike" kern="1200" cap="none" spc="0" normalizeH="0" baseline="0" noProof="0" dirty="0" smtClean="0">
                <a:ln>
                  <a:noFill/>
                </a:ln>
                <a:solidFill>
                  <a:schemeClr val="tx2"/>
                </a:solidFill>
                <a:effectLst/>
                <a:uLnTx/>
                <a:uFillTx/>
                <a:latin typeface="GE Dinar One Light" pitchFamily="18" charset="-78"/>
                <a:ea typeface="GE Dinar One Light" pitchFamily="18" charset="-78"/>
              </a:rPr>
              <a:t>هاتف : 96612797115+</a:t>
            </a:r>
          </a:p>
          <a:p>
            <a:pPr marL="742950" marR="0" lvl="1" indent="-285750" algn="ctr" defTabSz="914400" rtl="1" eaLnBrk="1" fontAlgn="auto" latinLnBrk="0" hangingPunct="1">
              <a:lnSpc>
                <a:spcPct val="120000"/>
              </a:lnSpc>
              <a:spcBef>
                <a:spcPct val="50000"/>
              </a:spcBef>
              <a:spcAft>
                <a:spcPts val="0"/>
              </a:spcAft>
              <a:buClrTx/>
              <a:buSzPct val="90000"/>
              <a:buFont typeface="Arial" pitchFamily="34" charset="0"/>
              <a:buNone/>
              <a:tabLst/>
              <a:defRPr/>
            </a:pPr>
            <a:r>
              <a:rPr kumimoji="0" lang="ar-SA" sz="1400" b="0" i="0" u="none" strike="noStrike" kern="1200" cap="none" spc="0" normalizeH="0" baseline="0" noProof="0" dirty="0" smtClean="0">
                <a:ln>
                  <a:noFill/>
                </a:ln>
                <a:solidFill>
                  <a:schemeClr val="tx2"/>
                </a:solidFill>
                <a:effectLst/>
                <a:uLnTx/>
                <a:uFillTx/>
                <a:latin typeface="GE Dinar One Light" pitchFamily="18" charset="-78"/>
                <a:ea typeface="GE Dinar One Light" pitchFamily="18" charset="-78"/>
              </a:rPr>
              <a:t>فاكس : 96612797114+</a:t>
            </a:r>
          </a:p>
          <a:p>
            <a:pPr marL="742950" marR="0" lvl="1" indent="-285750" algn="ctr" defTabSz="914400" rtl="1" eaLnBrk="1" fontAlgn="auto" latinLnBrk="0" hangingPunct="1">
              <a:lnSpc>
                <a:spcPct val="120000"/>
              </a:lnSpc>
              <a:spcBef>
                <a:spcPct val="50000"/>
              </a:spcBef>
              <a:spcAft>
                <a:spcPts val="0"/>
              </a:spcAft>
              <a:buClrTx/>
              <a:buSzPct val="90000"/>
              <a:buFont typeface="Arial" pitchFamily="34" charset="0"/>
              <a:buNone/>
              <a:tabLst/>
              <a:defRPr/>
            </a:pPr>
            <a:r>
              <a:rPr kumimoji="0" lang="ar-SA" sz="1400" b="0" i="0" u="none" strike="noStrike" kern="1200" cap="none" spc="0" normalizeH="0" baseline="0" noProof="0" dirty="0" smtClean="0">
                <a:ln>
                  <a:noFill/>
                </a:ln>
                <a:solidFill>
                  <a:schemeClr val="tx2"/>
                </a:solidFill>
                <a:effectLst/>
                <a:uLnTx/>
                <a:uFillTx/>
                <a:latin typeface="GE Dinar One Light" pitchFamily="18" charset="-78"/>
                <a:ea typeface="GE Dinar One Light" pitchFamily="18" charset="-78"/>
                <a:cs typeface="AL-Mohanad Bold" pitchFamily="2" charset="-78"/>
              </a:rPr>
              <a:t>بريد الكتروني:</a:t>
            </a:r>
          </a:p>
          <a:p>
            <a:pPr marL="742950" marR="0" lvl="1" indent="-285750" algn="ctr" defTabSz="914400" rtl="1" eaLnBrk="1" fontAlgn="auto" latinLnBrk="0" hangingPunct="1">
              <a:lnSpc>
                <a:spcPct val="120000"/>
              </a:lnSpc>
              <a:spcBef>
                <a:spcPct val="50000"/>
              </a:spcBef>
              <a:spcAft>
                <a:spcPts val="0"/>
              </a:spcAft>
              <a:buClrTx/>
              <a:buSzPct val="90000"/>
              <a:buFont typeface="Arial" pitchFamily="34" charset="0"/>
              <a:buNone/>
              <a:tabLst/>
              <a:defRPr/>
            </a:pPr>
            <a:r>
              <a:rPr kumimoji="0" lang="en-AU" sz="1400" b="0" i="0" u="none" strike="noStrike" kern="1200" cap="none" spc="0" normalizeH="0" baseline="0" noProof="0" dirty="0" smtClean="0">
                <a:ln>
                  <a:noFill/>
                </a:ln>
                <a:solidFill>
                  <a:schemeClr val="tx2"/>
                </a:solidFill>
                <a:effectLst/>
                <a:uLnTx/>
                <a:uFillTx/>
                <a:latin typeface="GE Dinar One Light" pitchFamily="18" charset="-78"/>
                <a:ea typeface="GE Dinar One Light" pitchFamily="18" charset="-78"/>
                <a:cs typeface="AL-Mohanad Bold" pitchFamily="2" charset="-78"/>
              </a:rPr>
              <a:t>Ahmed.Sheikh@cma.org.sa</a:t>
            </a:r>
            <a:endParaRPr kumimoji="0" lang="en-AU" sz="1400" b="0" i="0" u="none" strike="noStrike" kern="1200" cap="none" spc="0" normalizeH="0" baseline="0" noProof="0" dirty="0">
              <a:ln>
                <a:noFill/>
              </a:ln>
              <a:solidFill>
                <a:schemeClr val="tx2"/>
              </a:solidFill>
              <a:effectLst/>
              <a:uLnTx/>
              <a:uFillTx/>
              <a:latin typeface="GE Dinar One Light" pitchFamily="18" charset="-78"/>
              <a:ea typeface="GE Dinar One Light" pitchFamily="18" charset="-78"/>
              <a:cs typeface="AL-Mohanad Bold" pitchFamily="2" charset="-78"/>
            </a:endParaRPr>
          </a:p>
        </p:txBody>
      </p:sp>
      <p:sp>
        <p:nvSpPr>
          <p:cNvPr id="2" name="TextBox 1"/>
          <p:cNvSpPr txBox="1"/>
          <p:nvPr/>
        </p:nvSpPr>
        <p:spPr>
          <a:xfrm>
            <a:off x="3419872" y="1340768"/>
            <a:ext cx="5427712" cy="830997"/>
          </a:xfrm>
          <a:prstGeom prst="rect">
            <a:avLst/>
          </a:prstGeom>
          <a:noFill/>
        </p:spPr>
        <p:txBody>
          <a:bodyPr wrap="square" rtlCol="0">
            <a:spAutoFit/>
          </a:bodyPr>
          <a:lstStyle/>
          <a:p>
            <a:pPr algn="r" rtl="1"/>
            <a:r>
              <a:rPr lang="ar-SA" sz="4800" dirty="0">
                <a:solidFill>
                  <a:schemeClr val="tx2"/>
                </a:solidFill>
                <a:latin typeface="GE Dinar One Light" pitchFamily="18" charset="-78"/>
                <a:ea typeface="GE Dinar One Light" pitchFamily="18" charset="-78"/>
                <a:cs typeface="AL-Mohanad Bold" pitchFamily="2" charset="-78"/>
              </a:rPr>
              <a:t>شاكراً </a:t>
            </a:r>
            <a:r>
              <a:rPr lang="ar-SA" sz="4800" dirty="0" smtClean="0">
                <a:solidFill>
                  <a:schemeClr val="tx2"/>
                </a:solidFill>
                <a:latin typeface="GE Dinar One Light" pitchFamily="18" charset="-78"/>
                <a:ea typeface="GE Dinar One Light" pitchFamily="18" charset="-78"/>
                <a:cs typeface="AL-Mohanad Bold" pitchFamily="2" charset="-78"/>
              </a:rPr>
              <a:t>حسن </a:t>
            </a:r>
            <a:r>
              <a:rPr lang="ar-SA" sz="4800" dirty="0">
                <a:solidFill>
                  <a:schemeClr val="tx2"/>
                </a:solidFill>
                <a:latin typeface="GE Dinar One Light" pitchFamily="18" charset="-78"/>
                <a:ea typeface="GE Dinar One Light" pitchFamily="18" charset="-78"/>
                <a:cs typeface="AL-Mohanad Bold" pitchFamily="2" charset="-78"/>
              </a:rPr>
              <a:t>استماعكم..</a:t>
            </a:r>
            <a:endParaRPr lang="en-US" sz="4800" dirty="0">
              <a:solidFill>
                <a:schemeClr val="tx2"/>
              </a:solidFill>
              <a:latin typeface="GE Dinar One Light" pitchFamily="18" charset="-78"/>
              <a:ea typeface="GE Dinar One Light" pitchFamily="18" charset="-78"/>
              <a:cs typeface="AL-Mohanad Bold" pitchFamily="2" charset="-78"/>
            </a:endParaRPr>
          </a:p>
        </p:txBody>
      </p:sp>
    </p:spTree>
    <p:extLst>
      <p:ext uri="{BB962C8B-B14F-4D97-AF65-F5344CB8AC3E}">
        <p14:creationId xmlns:p14="http://schemas.microsoft.com/office/powerpoint/2010/main" val="1569412119"/>
      </p:ext>
    </p:extLst>
  </p:cSld>
  <p:clrMapOvr>
    <a:masterClrMapping/>
  </p:clrMapOvr>
  <p:transition>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2636912"/>
            <a:ext cx="2811742" cy="954107"/>
          </a:xfrm>
          <a:prstGeom prst="rect">
            <a:avLst/>
          </a:prstGeom>
        </p:spPr>
        <p:txBody>
          <a:bodyPr wrap="square">
            <a:spAutoFit/>
          </a:bodyPr>
          <a:lstStyle/>
          <a:p>
            <a:pPr algn="r" defTabSz="457200" rtl="1" eaLnBrk="0" fontAlgn="base" hangingPunct="0">
              <a:spcBef>
                <a:spcPct val="0"/>
              </a:spcBef>
              <a:spcAft>
                <a:spcPct val="0"/>
              </a:spcAft>
              <a:defRPr/>
            </a:pPr>
            <a:r>
              <a:rPr lang="ar-SA" sz="2800" b="1" dirty="0" smtClean="0">
                <a:solidFill>
                  <a:prstClr val="white">
                    <a:lumMod val="50000"/>
                  </a:prstClr>
                </a:solidFill>
                <a:cs typeface="AL-Mohanad Bold" pitchFamily="2" charset="-78"/>
              </a:rPr>
              <a:t>الإطار التنظيمي </a:t>
            </a:r>
            <a:r>
              <a:rPr lang="ar-SA" sz="2800" b="1" dirty="0" err="1" smtClean="0">
                <a:solidFill>
                  <a:prstClr val="white">
                    <a:lumMod val="50000"/>
                  </a:prstClr>
                </a:solidFill>
                <a:cs typeface="AL-Mohanad Bold" pitchFamily="2" charset="-78"/>
              </a:rPr>
              <a:t>لحوكمة</a:t>
            </a:r>
            <a:r>
              <a:rPr lang="ar-SA" sz="2800" b="1" dirty="0" smtClean="0">
                <a:solidFill>
                  <a:prstClr val="white">
                    <a:lumMod val="50000"/>
                  </a:prstClr>
                </a:solidFill>
                <a:cs typeface="AL-Mohanad Bold" pitchFamily="2" charset="-78"/>
              </a:rPr>
              <a:t> الشركات</a:t>
            </a:r>
            <a:endParaRPr lang="ar-SA" sz="2800" b="1" dirty="0">
              <a:solidFill>
                <a:prstClr val="white">
                  <a:lumMod val="50000"/>
                </a:prstClr>
              </a:solidFill>
              <a:cs typeface="AL-Mohanad Bold" pitchFamily="2" charset="-78"/>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4491" y="2276872"/>
            <a:ext cx="4629508" cy="1449273"/>
          </a:xfrm>
          <a:prstGeom prst="rect">
            <a:avLst/>
          </a:prstGeom>
        </p:spPr>
      </p:pic>
      <p:cxnSp>
        <p:nvCxnSpPr>
          <p:cNvPr id="6" name="Straight Connector 5"/>
          <p:cNvCxnSpPr/>
          <p:nvPr/>
        </p:nvCxnSpPr>
        <p:spPr>
          <a:xfrm>
            <a:off x="4427984" y="2636912"/>
            <a:ext cx="0" cy="93610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812360" y="188640"/>
            <a:ext cx="1259631" cy="100811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577584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1"/>
          <p:cNvGraphicFramePr>
            <a:graphicFrameLocks/>
          </p:cNvGraphicFramePr>
          <p:nvPr>
            <p:extLst>
              <p:ext uri="{D42A27DB-BD31-4B8C-83A1-F6EECF244321}">
                <p14:modId xmlns:p14="http://schemas.microsoft.com/office/powerpoint/2010/main" val="2562888088"/>
              </p:ext>
            </p:extLst>
          </p:nvPr>
        </p:nvGraphicFramePr>
        <p:xfrm>
          <a:off x="228600" y="1143000"/>
          <a:ext cx="87630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5029200" y="381000"/>
            <a:ext cx="3193502" cy="461665"/>
          </a:xfrm>
          <a:prstGeom prst="rect">
            <a:avLst/>
          </a:prstGeom>
        </p:spPr>
        <p:txBody>
          <a:bodyPr wrap="none">
            <a:spAutoFit/>
          </a:bodyPr>
          <a:lstStyle/>
          <a:p>
            <a:pPr lvl="0" algn="r"/>
            <a:r>
              <a:rPr lang="ar-SA" sz="2400" b="1" dirty="0">
                <a:solidFill>
                  <a:prstClr val="white">
                    <a:lumMod val="50000"/>
                  </a:prstClr>
                </a:solidFill>
                <a:latin typeface="ae_AlMohanad"/>
                <a:ea typeface="GE Dinar One Light" pitchFamily="18" charset="-78"/>
                <a:cs typeface="AL-Mohanad Bold" pitchFamily="2" charset="-78"/>
              </a:rPr>
              <a:t>تطور تنظيم حوكمة الشركات</a:t>
            </a:r>
            <a:endParaRPr lang="en-US" sz="2400" b="1" dirty="0">
              <a:solidFill>
                <a:prstClr val="white">
                  <a:lumMod val="50000"/>
                </a:prstClr>
              </a:solidFill>
              <a:latin typeface="ae_AlMohanad"/>
              <a:ea typeface="GE Dinar One Light" pitchFamily="18" charset="-78"/>
              <a:cs typeface="AL-Mohanad Bold" pitchFamily="2" charset="-78"/>
            </a:endParaRPr>
          </a:p>
        </p:txBody>
      </p:sp>
    </p:spTree>
    <p:extLst>
      <p:ext uri="{BB962C8B-B14F-4D97-AF65-F5344CB8AC3E}">
        <p14:creationId xmlns:p14="http://schemas.microsoft.com/office/powerpoint/2010/main" val="33345141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3400" y="2133600"/>
            <a:ext cx="8305800" cy="4449763"/>
          </a:xfrm>
        </p:spPr>
        <p:txBody>
          <a:bodyPr/>
          <a:lstStyle/>
          <a:p>
            <a:pPr algn="just" rtl="1" eaLnBrk="1" hangingPunct="1">
              <a:lnSpc>
                <a:spcPct val="150000"/>
              </a:lnSpc>
              <a:buFont typeface="Arial" pitchFamily="34" charset="0"/>
              <a:buBlip>
                <a:blip r:embed="rId2"/>
              </a:buBlip>
              <a:defRPr/>
            </a:pPr>
            <a:r>
              <a:rPr lang="ar-SA" i="0" dirty="0" smtClean="0">
                <a:cs typeface="AL-Mohanad Bold" pitchFamily="2" charset="-78"/>
              </a:rPr>
              <a:t>مبدأ الالتزام أو التبرير لعدم الالتزام مع إفصاح ذلك في تقرير مجلس الإدارة.</a:t>
            </a:r>
          </a:p>
          <a:p>
            <a:pPr algn="just" rtl="1" eaLnBrk="1" hangingPunct="1">
              <a:lnSpc>
                <a:spcPct val="150000"/>
              </a:lnSpc>
              <a:buFont typeface="Arial" pitchFamily="34" charset="0"/>
              <a:buBlip>
                <a:blip r:embed="rId2"/>
              </a:buBlip>
              <a:defRPr/>
            </a:pPr>
            <a:r>
              <a:rPr lang="ar-SA" i="0" dirty="0" smtClean="0">
                <a:cs typeface="AL-Mohanad Bold" pitchFamily="2" charset="-78"/>
              </a:rPr>
              <a:t>تعكس حدوداً دنيا وخطوطاً عريضة لسياسة الشركة في إدارة العلاقة بين المساهمين ومجلس الإدارة واللجان المنبثقة والإدارة التنفيذية.</a:t>
            </a:r>
          </a:p>
          <a:p>
            <a:pPr algn="just" rtl="1" eaLnBrk="1" hangingPunct="1">
              <a:lnSpc>
                <a:spcPct val="150000"/>
              </a:lnSpc>
              <a:buFont typeface="Arial" pitchFamily="34" charset="0"/>
              <a:buBlip>
                <a:blip r:embed="rId2"/>
              </a:buBlip>
              <a:defRPr/>
            </a:pPr>
            <a:r>
              <a:rPr lang="ar-SA" i="0" dirty="0" smtClean="0">
                <a:cs typeface="AL-Mohanad Bold" pitchFamily="2" charset="-78"/>
              </a:rPr>
              <a:t>على كل شركة أن ترسم نظاماً خاصاً بها </a:t>
            </a:r>
            <a:r>
              <a:rPr lang="ar-SA" i="0" dirty="0" err="1" smtClean="0">
                <a:cs typeface="AL-Mohanad Bold" pitchFamily="2" charset="-78"/>
              </a:rPr>
              <a:t>للحوكمة</a:t>
            </a:r>
            <a:r>
              <a:rPr lang="ar-SA" i="0" dirty="0" smtClean="0">
                <a:cs typeface="AL-Mohanad Bold" pitchFamily="2" charset="-78"/>
              </a:rPr>
              <a:t> يشمل التفاصيل كافة بما لا يتعارض مع اللائحة.</a:t>
            </a:r>
          </a:p>
        </p:txBody>
      </p:sp>
      <p:sp>
        <p:nvSpPr>
          <p:cNvPr id="8196" name="Title 1"/>
          <p:cNvSpPr>
            <a:spLocks noGrp="1"/>
          </p:cNvSpPr>
          <p:nvPr>
            <p:ph type="title" idx="4294967295"/>
          </p:nvPr>
        </p:nvSpPr>
        <p:spPr>
          <a:xfrm>
            <a:off x="1258888" y="333375"/>
            <a:ext cx="7010400" cy="1143000"/>
          </a:xfrm>
        </p:spPr>
        <p:txBody>
          <a:bodyPr/>
          <a:lstStyle/>
          <a:p>
            <a:pPr algn="r" eaLnBrk="1" hangingPunct="1"/>
            <a:r>
              <a:rPr lang="ar-SA" sz="2400" b="1" i="0" dirty="0">
                <a:solidFill>
                  <a:prstClr val="white">
                    <a:lumMod val="50000"/>
                  </a:prstClr>
                </a:solidFill>
                <a:latin typeface="ae_AlMohanad"/>
                <a:ea typeface="GE Dinar One Light" pitchFamily="18" charset="-78"/>
                <a:cs typeface="AL-Mohanad Bold" pitchFamily="2" charset="-78"/>
              </a:rPr>
              <a:t>لائحة حوكمة </a:t>
            </a:r>
            <a:r>
              <a:rPr lang="ar-SA" sz="2400" b="1" i="0" dirty="0" smtClean="0">
                <a:solidFill>
                  <a:prstClr val="white">
                    <a:lumMod val="50000"/>
                  </a:prstClr>
                </a:solidFill>
                <a:latin typeface="ae_AlMohanad"/>
                <a:ea typeface="GE Dinar One Light" pitchFamily="18" charset="-78"/>
                <a:cs typeface="AL-Mohanad Bold" pitchFamily="2" charset="-78"/>
              </a:rPr>
              <a:t>الشركات</a:t>
            </a:r>
            <a:r>
              <a:rPr lang="ar-SA" sz="2400" b="1" i="0" dirty="0">
                <a:solidFill>
                  <a:prstClr val="white">
                    <a:lumMod val="50000"/>
                  </a:prstClr>
                </a:solidFill>
                <a:latin typeface="ae_AlMohanad"/>
                <a:ea typeface="GE Dinar One Light" pitchFamily="18" charset="-78"/>
                <a:cs typeface="AL-Mohanad Bold" pitchFamily="2" charset="-78"/>
              </a:rPr>
              <a:t> </a:t>
            </a:r>
            <a:r>
              <a:rPr lang="ar-SA" sz="2400" b="1" i="0" dirty="0" smtClean="0">
                <a:solidFill>
                  <a:prstClr val="white">
                    <a:lumMod val="50000"/>
                  </a:prstClr>
                </a:solidFill>
                <a:latin typeface="ae_AlMohanad"/>
                <a:ea typeface="GE Dinar One Light" pitchFamily="18" charset="-78"/>
                <a:cs typeface="AL-Mohanad Bold" pitchFamily="2" charset="-78"/>
              </a:rPr>
              <a:t>في المملكة العربية السعودية</a:t>
            </a:r>
            <a:endParaRPr lang="en-US" sz="2400" b="1" i="0" dirty="0">
              <a:solidFill>
                <a:prstClr val="white">
                  <a:lumMod val="50000"/>
                </a:prstClr>
              </a:solidFill>
              <a:latin typeface="ae_AlMohanad"/>
              <a:ea typeface="GE Dinar One Light" pitchFamily="18" charset="-78"/>
              <a:cs typeface="AL-Mohanad Bold" pitchFamily="2" charset="-78"/>
            </a:endParaRPr>
          </a:p>
        </p:txBody>
      </p:sp>
      <p:sp>
        <p:nvSpPr>
          <p:cNvPr id="2" name="TextBox 1"/>
          <p:cNvSpPr txBox="1"/>
          <p:nvPr/>
        </p:nvSpPr>
        <p:spPr>
          <a:xfrm>
            <a:off x="228600" y="1371600"/>
            <a:ext cx="8686800" cy="461665"/>
          </a:xfrm>
          <a:prstGeom prst="rect">
            <a:avLst/>
          </a:prstGeom>
          <a:noFill/>
        </p:spPr>
        <p:txBody>
          <a:bodyPr wrap="square" rtlCol="0">
            <a:spAutoFit/>
          </a:bodyPr>
          <a:lstStyle/>
          <a:p>
            <a:pPr algn="ctr"/>
            <a:r>
              <a:rPr lang="ar-SA" sz="2400" u="sng" dirty="0" smtClean="0">
                <a:solidFill>
                  <a:schemeClr val="accent1">
                    <a:lumMod val="75000"/>
                  </a:schemeClr>
                </a:solidFill>
                <a:latin typeface="Arial" pitchFamily="34" charset="0"/>
                <a:cs typeface="Arial" pitchFamily="34" charset="0"/>
              </a:rPr>
              <a:t>صدرت عن مجلس هيئة السوق المالية بتاريخ  م12/11/2006</a:t>
            </a:r>
            <a:endParaRPr lang="en-US" sz="2400" u="sng" dirty="0">
              <a:solidFill>
                <a:schemeClr val="accent1">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1108759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838200" y="2362200"/>
            <a:ext cx="7543800" cy="1588"/>
          </a:xfrm>
          <a:prstGeom prst="line">
            <a:avLst/>
          </a:prstGeom>
          <a:ln>
            <a:solidFill>
              <a:schemeClr val="tx2">
                <a:lumMod val="75000"/>
              </a:schemeClr>
            </a:solidFill>
          </a:ln>
        </p:spPr>
        <p:style>
          <a:lnRef idx="3">
            <a:schemeClr val="dk1"/>
          </a:lnRef>
          <a:fillRef idx="0">
            <a:schemeClr val="dk1"/>
          </a:fillRef>
          <a:effectRef idx="2">
            <a:schemeClr val="dk1"/>
          </a:effectRef>
          <a:fontRef idx="minor">
            <a:schemeClr val="tx1"/>
          </a:fontRef>
        </p:style>
      </p:cxnSp>
      <p:pic>
        <p:nvPicPr>
          <p:cNvPr id="4" name="Picture 2"/>
          <p:cNvPicPr>
            <a:picLocks noChangeAspect="1" noChangeArrowheads="1"/>
          </p:cNvPicPr>
          <p:nvPr/>
        </p:nvPicPr>
        <p:blipFill>
          <a:blip r:embed="rId2" cstate="print"/>
          <a:srcRect l="37500" t="25000" r="31250" b="18750"/>
          <a:stretch>
            <a:fillRect/>
          </a:stretch>
        </p:blipFill>
        <p:spPr bwMode="auto">
          <a:xfrm>
            <a:off x="3505200" y="1066800"/>
            <a:ext cx="1981200" cy="2701636"/>
          </a:xfrm>
          <a:prstGeom prst="rect">
            <a:avLst/>
          </a:prstGeom>
          <a:noFill/>
          <a:ln w="9525">
            <a:solidFill>
              <a:schemeClr val="tx1"/>
            </a:solidFill>
            <a:miter lim="800000"/>
            <a:headEnd/>
            <a:tailEnd/>
          </a:ln>
          <a:effectLst/>
        </p:spPr>
      </p:pic>
      <p:sp>
        <p:nvSpPr>
          <p:cNvPr id="5" name="TextBox 4"/>
          <p:cNvSpPr txBox="1"/>
          <p:nvPr/>
        </p:nvSpPr>
        <p:spPr>
          <a:xfrm>
            <a:off x="3810000" y="1905000"/>
            <a:ext cx="1371600" cy="492443"/>
          </a:xfrm>
          <a:prstGeom prst="rect">
            <a:avLst/>
          </a:prstGeom>
          <a:solidFill>
            <a:schemeClr val="bg1"/>
          </a:solidFill>
        </p:spPr>
        <p:txBody>
          <a:bodyPr wrap="square" rtlCol="0">
            <a:spAutoFit/>
          </a:bodyPr>
          <a:lstStyle/>
          <a:p>
            <a:pPr algn="ctr" rtl="1"/>
            <a:r>
              <a:rPr lang="ar-SA" sz="1300" b="1" dirty="0" smtClean="0">
                <a:solidFill>
                  <a:prstClr val="black"/>
                </a:solidFill>
                <a:latin typeface="GE Dinar One Light" pitchFamily="18" charset="-78"/>
                <a:ea typeface="GE Dinar One Light" pitchFamily="18" charset="-78"/>
                <a:cs typeface="GE Dinar One Light" pitchFamily="18" charset="-78"/>
              </a:rPr>
              <a:t>لائحة حوكمة الشركات</a:t>
            </a:r>
            <a:endParaRPr lang="en-US" sz="1300" b="1" dirty="0">
              <a:solidFill>
                <a:prstClr val="black"/>
              </a:solidFill>
              <a:latin typeface="GE Dinar One Light" pitchFamily="18" charset="-78"/>
              <a:ea typeface="GE Dinar One Light" pitchFamily="18" charset="-78"/>
              <a:cs typeface="GE Dinar One Light" pitchFamily="18" charset="-78"/>
            </a:endParaRPr>
          </a:p>
        </p:txBody>
      </p:sp>
      <p:cxnSp>
        <p:nvCxnSpPr>
          <p:cNvPr id="6" name="Straight Connector 5"/>
          <p:cNvCxnSpPr/>
          <p:nvPr/>
        </p:nvCxnSpPr>
        <p:spPr>
          <a:xfrm rot="5400000" flipH="1" flipV="1">
            <a:off x="7316788" y="3427412"/>
            <a:ext cx="2132012" cy="1588"/>
          </a:xfrm>
          <a:prstGeom prst="line">
            <a:avLst/>
          </a:prstGeom>
          <a:ln>
            <a:solidFill>
              <a:schemeClr val="tx2">
                <a:lumMod val="75000"/>
              </a:schemeClr>
            </a:solidFill>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rot="5400000" flipH="1" flipV="1">
            <a:off x="5257800" y="3352800"/>
            <a:ext cx="1981200" cy="1588"/>
          </a:xfrm>
          <a:prstGeom prst="line">
            <a:avLst/>
          </a:prstGeom>
          <a:ln>
            <a:solidFill>
              <a:schemeClr val="tx2">
                <a:lumMod val="75000"/>
              </a:schemeClr>
            </a:solid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rot="5400000" flipH="1" flipV="1">
            <a:off x="1754188" y="3427412"/>
            <a:ext cx="2132012" cy="1588"/>
          </a:xfrm>
          <a:prstGeom prst="line">
            <a:avLst/>
          </a:prstGeom>
          <a:ln>
            <a:solidFill>
              <a:schemeClr val="tx2">
                <a:lumMod val="75000"/>
              </a:schemeClr>
            </a:solidFill>
          </a:ln>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rot="5400000" flipH="1" flipV="1">
            <a:off x="-227012" y="3427412"/>
            <a:ext cx="2132012" cy="1588"/>
          </a:xfrm>
          <a:prstGeom prst="line">
            <a:avLst/>
          </a:prstGeom>
          <a:ln>
            <a:solidFill>
              <a:schemeClr val="tx2">
                <a:lumMod val="75000"/>
              </a:schemeClr>
            </a:solidFill>
          </a:ln>
        </p:spPr>
        <p:style>
          <a:lnRef idx="3">
            <a:schemeClr val="dk1"/>
          </a:lnRef>
          <a:fillRef idx="0">
            <a:schemeClr val="dk1"/>
          </a:fillRef>
          <a:effectRef idx="2">
            <a:schemeClr val="dk1"/>
          </a:effectRef>
          <a:fontRef idx="minor">
            <a:schemeClr val="tx1"/>
          </a:fontRef>
        </p:style>
      </p:cxnSp>
      <p:sp>
        <p:nvSpPr>
          <p:cNvPr id="10" name="Down Arrow 9"/>
          <p:cNvSpPr/>
          <p:nvPr/>
        </p:nvSpPr>
        <p:spPr>
          <a:xfrm>
            <a:off x="8305800" y="4419600"/>
            <a:ext cx="152400" cy="228600"/>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rtl="1"/>
            <a:endParaRPr lang="en-US">
              <a:solidFill>
                <a:prstClr val="white"/>
              </a:solidFill>
            </a:endParaRPr>
          </a:p>
        </p:txBody>
      </p:sp>
      <p:sp>
        <p:nvSpPr>
          <p:cNvPr id="11" name="Down Arrow 10"/>
          <p:cNvSpPr/>
          <p:nvPr/>
        </p:nvSpPr>
        <p:spPr>
          <a:xfrm>
            <a:off x="6172200" y="4343400"/>
            <a:ext cx="152400" cy="228600"/>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rtl="1"/>
            <a:endParaRPr lang="en-US">
              <a:solidFill>
                <a:prstClr val="white"/>
              </a:solidFill>
            </a:endParaRPr>
          </a:p>
        </p:txBody>
      </p:sp>
      <p:sp>
        <p:nvSpPr>
          <p:cNvPr id="12" name="Down Arrow 11"/>
          <p:cNvSpPr/>
          <p:nvPr/>
        </p:nvSpPr>
        <p:spPr>
          <a:xfrm>
            <a:off x="2743200" y="4343400"/>
            <a:ext cx="152400" cy="228600"/>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rtl="1"/>
            <a:endParaRPr lang="en-US">
              <a:solidFill>
                <a:prstClr val="white"/>
              </a:solidFill>
            </a:endParaRPr>
          </a:p>
        </p:txBody>
      </p:sp>
      <p:sp>
        <p:nvSpPr>
          <p:cNvPr id="13" name="Down Arrow 12"/>
          <p:cNvSpPr/>
          <p:nvPr/>
        </p:nvSpPr>
        <p:spPr>
          <a:xfrm>
            <a:off x="762000" y="4419600"/>
            <a:ext cx="152400" cy="228600"/>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rtl="1"/>
            <a:endParaRPr lang="en-US">
              <a:solidFill>
                <a:prstClr val="white"/>
              </a:solidFill>
            </a:endParaRPr>
          </a:p>
        </p:txBody>
      </p:sp>
      <p:sp>
        <p:nvSpPr>
          <p:cNvPr id="14" name="TextBox 13"/>
          <p:cNvSpPr txBox="1"/>
          <p:nvPr/>
        </p:nvSpPr>
        <p:spPr>
          <a:xfrm>
            <a:off x="228600" y="4648200"/>
            <a:ext cx="1219200" cy="646331"/>
          </a:xfrm>
          <a:prstGeom prst="rect">
            <a:avLst/>
          </a:prstGeom>
          <a:noFill/>
        </p:spPr>
        <p:txBody>
          <a:bodyPr wrap="square" rtlCol="0">
            <a:spAutoFit/>
          </a:bodyPr>
          <a:lstStyle/>
          <a:p>
            <a:pPr algn="ctr" rtl="1"/>
            <a:r>
              <a:rPr lang="ar-SA" b="1" dirty="0" smtClean="0">
                <a:solidFill>
                  <a:srgbClr val="1F497D">
                    <a:lumMod val="50000"/>
                  </a:srgbClr>
                </a:solidFill>
                <a:effectLst>
                  <a:outerShdw blurRad="38100" dist="38100" dir="2700000" algn="tl">
                    <a:srgbClr val="000000">
                      <a:alpha val="43137"/>
                    </a:srgbClr>
                  </a:outerShdw>
                </a:effectLst>
                <a:latin typeface="GE Dinar One Light" pitchFamily="18" charset="-78"/>
                <a:ea typeface="GE Dinar One Light" pitchFamily="18" charset="-78"/>
                <a:cs typeface="AL-Mohanad" pitchFamily="2" charset="-78"/>
              </a:rPr>
              <a:t>أحكام ختامية</a:t>
            </a:r>
            <a:endParaRPr lang="en-US" b="1" dirty="0">
              <a:solidFill>
                <a:prstClr val="black"/>
              </a:solidFill>
              <a:latin typeface="GE Dinar One Light" pitchFamily="18" charset="-78"/>
              <a:ea typeface="GE Dinar One Light" pitchFamily="18" charset="-78"/>
              <a:cs typeface="AL-Mohanad" pitchFamily="2" charset="-78"/>
            </a:endParaRPr>
          </a:p>
        </p:txBody>
      </p:sp>
      <p:sp>
        <p:nvSpPr>
          <p:cNvPr id="15" name="TextBox 14"/>
          <p:cNvSpPr txBox="1"/>
          <p:nvPr/>
        </p:nvSpPr>
        <p:spPr>
          <a:xfrm>
            <a:off x="2133600" y="4572000"/>
            <a:ext cx="1219200" cy="369332"/>
          </a:xfrm>
          <a:prstGeom prst="rect">
            <a:avLst/>
          </a:prstGeom>
          <a:noFill/>
        </p:spPr>
        <p:txBody>
          <a:bodyPr wrap="square" rtlCol="0">
            <a:spAutoFit/>
          </a:bodyPr>
          <a:lstStyle/>
          <a:p>
            <a:pPr algn="ctr" rtl="1"/>
            <a:r>
              <a:rPr lang="ar-SA" b="1" dirty="0" smtClean="0">
                <a:solidFill>
                  <a:srgbClr val="1F497D">
                    <a:lumMod val="50000"/>
                  </a:srgbClr>
                </a:solidFill>
                <a:effectLst>
                  <a:outerShdw blurRad="38100" dist="38100" dir="2700000" algn="tl">
                    <a:srgbClr val="000000">
                      <a:alpha val="43137"/>
                    </a:srgbClr>
                  </a:outerShdw>
                </a:effectLst>
                <a:latin typeface="GE Dinar One Light" pitchFamily="18" charset="-78"/>
                <a:ea typeface="GE Dinar One Light" pitchFamily="18" charset="-78"/>
                <a:cs typeface="AL-Mohanad" pitchFamily="2" charset="-78"/>
              </a:rPr>
              <a:t>مجلس الإدارة</a:t>
            </a:r>
            <a:endParaRPr lang="en-US" b="1" dirty="0">
              <a:solidFill>
                <a:prstClr val="black"/>
              </a:solidFill>
              <a:latin typeface="GE Dinar One Light" pitchFamily="18" charset="-78"/>
              <a:ea typeface="GE Dinar One Light" pitchFamily="18" charset="-78"/>
              <a:cs typeface="AL-Mohanad" pitchFamily="2" charset="-78"/>
            </a:endParaRPr>
          </a:p>
        </p:txBody>
      </p:sp>
      <p:sp>
        <p:nvSpPr>
          <p:cNvPr id="16" name="TextBox 15"/>
          <p:cNvSpPr txBox="1"/>
          <p:nvPr/>
        </p:nvSpPr>
        <p:spPr>
          <a:xfrm>
            <a:off x="3733800" y="4572000"/>
            <a:ext cx="1600200" cy="369332"/>
          </a:xfrm>
          <a:prstGeom prst="rect">
            <a:avLst/>
          </a:prstGeom>
          <a:noFill/>
        </p:spPr>
        <p:txBody>
          <a:bodyPr wrap="square" rtlCol="0">
            <a:spAutoFit/>
          </a:bodyPr>
          <a:lstStyle/>
          <a:p>
            <a:pPr algn="ctr" rtl="1"/>
            <a:r>
              <a:rPr lang="ar-SA" b="1" dirty="0" smtClean="0">
                <a:solidFill>
                  <a:srgbClr val="1F497D">
                    <a:lumMod val="50000"/>
                  </a:srgbClr>
                </a:solidFill>
                <a:effectLst>
                  <a:outerShdw blurRad="38100" dist="38100" dir="2700000" algn="tl">
                    <a:srgbClr val="000000">
                      <a:alpha val="43137"/>
                    </a:srgbClr>
                  </a:outerShdw>
                </a:effectLst>
                <a:latin typeface="GE Dinar One Light" pitchFamily="18" charset="-78"/>
                <a:ea typeface="GE Dinar One Light" pitchFamily="18" charset="-78"/>
                <a:cs typeface="AL-Mohanad" pitchFamily="2" charset="-78"/>
              </a:rPr>
              <a:t>الإفصاح والشفافية</a:t>
            </a:r>
            <a:endParaRPr lang="en-US" b="1" dirty="0">
              <a:solidFill>
                <a:prstClr val="black"/>
              </a:solidFill>
              <a:latin typeface="GE Dinar One Light" pitchFamily="18" charset="-78"/>
              <a:ea typeface="GE Dinar One Light" pitchFamily="18" charset="-78"/>
              <a:cs typeface="AL-Mohanad" pitchFamily="2" charset="-78"/>
            </a:endParaRPr>
          </a:p>
        </p:txBody>
      </p:sp>
      <p:cxnSp>
        <p:nvCxnSpPr>
          <p:cNvPr id="17" name="Straight Connector 16"/>
          <p:cNvCxnSpPr>
            <a:endCxn id="4" idx="2"/>
          </p:cNvCxnSpPr>
          <p:nvPr/>
        </p:nvCxnSpPr>
        <p:spPr>
          <a:xfrm rot="5400000" flipH="1" flipV="1">
            <a:off x="4208318" y="4055918"/>
            <a:ext cx="574964" cy="0"/>
          </a:xfrm>
          <a:prstGeom prst="line">
            <a:avLst/>
          </a:prstGeom>
          <a:ln>
            <a:solidFill>
              <a:schemeClr val="tx2">
                <a:lumMod val="75000"/>
              </a:schemeClr>
            </a:solidFill>
          </a:ln>
        </p:spPr>
        <p:style>
          <a:lnRef idx="3">
            <a:schemeClr val="dk1"/>
          </a:lnRef>
          <a:fillRef idx="0">
            <a:schemeClr val="dk1"/>
          </a:fillRef>
          <a:effectRef idx="2">
            <a:schemeClr val="dk1"/>
          </a:effectRef>
          <a:fontRef idx="minor">
            <a:schemeClr val="tx1"/>
          </a:fontRef>
        </p:style>
      </p:cxnSp>
      <p:sp>
        <p:nvSpPr>
          <p:cNvPr id="18" name="Down Arrow 17"/>
          <p:cNvSpPr/>
          <p:nvPr/>
        </p:nvSpPr>
        <p:spPr>
          <a:xfrm>
            <a:off x="4419600" y="4343400"/>
            <a:ext cx="152400" cy="228600"/>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rtl="1"/>
            <a:endParaRPr lang="en-US">
              <a:solidFill>
                <a:prstClr val="white"/>
              </a:solidFill>
            </a:endParaRPr>
          </a:p>
        </p:txBody>
      </p:sp>
      <p:sp>
        <p:nvSpPr>
          <p:cNvPr id="19" name="TextBox 18"/>
          <p:cNvSpPr txBox="1"/>
          <p:nvPr/>
        </p:nvSpPr>
        <p:spPr>
          <a:xfrm>
            <a:off x="5562600" y="4572000"/>
            <a:ext cx="1524000" cy="369332"/>
          </a:xfrm>
          <a:prstGeom prst="rect">
            <a:avLst/>
          </a:prstGeom>
          <a:noFill/>
        </p:spPr>
        <p:txBody>
          <a:bodyPr wrap="square" rtlCol="0">
            <a:spAutoFit/>
          </a:bodyPr>
          <a:lstStyle/>
          <a:p>
            <a:pPr algn="ctr" rtl="1"/>
            <a:r>
              <a:rPr lang="ar-SA" b="1" dirty="0" smtClean="0">
                <a:solidFill>
                  <a:srgbClr val="1F497D">
                    <a:lumMod val="50000"/>
                  </a:srgbClr>
                </a:solidFill>
                <a:effectLst>
                  <a:outerShdw blurRad="38100" dist="38100" dir="2700000" algn="tl">
                    <a:srgbClr val="000000">
                      <a:alpha val="43137"/>
                    </a:srgbClr>
                  </a:outerShdw>
                </a:effectLst>
                <a:latin typeface="GE Dinar One Light" pitchFamily="18" charset="-78"/>
                <a:ea typeface="GE Dinar One Light" pitchFamily="18" charset="-78"/>
                <a:cs typeface="AL-Mohanad" pitchFamily="2" charset="-78"/>
              </a:rPr>
              <a:t>حقوق المساهمين</a:t>
            </a:r>
            <a:endParaRPr lang="en-US" b="1" dirty="0">
              <a:solidFill>
                <a:prstClr val="black"/>
              </a:solidFill>
              <a:latin typeface="GE Dinar One Light" pitchFamily="18" charset="-78"/>
              <a:ea typeface="GE Dinar One Light" pitchFamily="18" charset="-78"/>
              <a:cs typeface="AL-Mohanad" pitchFamily="2" charset="-78"/>
            </a:endParaRPr>
          </a:p>
        </p:txBody>
      </p:sp>
      <p:sp>
        <p:nvSpPr>
          <p:cNvPr id="20" name="TextBox 19"/>
          <p:cNvSpPr txBox="1"/>
          <p:nvPr/>
        </p:nvSpPr>
        <p:spPr>
          <a:xfrm>
            <a:off x="7772400" y="4648200"/>
            <a:ext cx="1219200" cy="646331"/>
          </a:xfrm>
          <a:prstGeom prst="rect">
            <a:avLst/>
          </a:prstGeom>
          <a:noFill/>
        </p:spPr>
        <p:txBody>
          <a:bodyPr wrap="square" rtlCol="0">
            <a:spAutoFit/>
          </a:bodyPr>
          <a:lstStyle/>
          <a:p>
            <a:pPr algn="ctr" rtl="1"/>
            <a:r>
              <a:rPr lang="ar-SA" b="1" dirty="0" smtClean="0">
                <a:solidFill>
                  <a:srgbClr val="1F497D">
                    <a:lumMod val="50000"/>
                  </a:srgbClr>
                </a:solidFill>
                <a:effectLst>
                  <a:outerShdw blurRad="38100" dist="38100" dir="2700000" algn="tl">
                    <a:srgbClr val="000000">
                      <a:alpha val="43137"/>
                    </a:srgbClr>
                  </a:outerShdw>
                </a:effectLst>
                <a:latin typeface="GE Dinar One Light" pitchFamily="18" charset="-78"/>
                <a:ea typeface="GE Dinar One Light" pitchFamily="18" charset="-78"/>
                <a:cs typeface="AL-Mohanad" pitchFamily="2" charset="-78"/>
              </a:rPr>
              <a:t>أحكام تمهيدية </a:t>
            </a:r>
            <a:endParaRPr lang="en-US" b="1" dirty="0">
              <a:solidFill>
                <a:prstClr val="black"/>
              </a:solidFill>
              <a:latin typeface="GE Dinar One Light" pitchFamily="18" charset="-78"/>
              <a:ea typeface="GE Dinar One Light" pitchFamily="18" charset="-78"/>
              <a:cs typeface="AL-Mohanad" pitchFamily="2" charset="-78"/>
            </a:endParaRPr>
          </a:p>
        </p:txBody>
      </p:sp>
      <p:sp>
        <p:nvSpPr>
          <p:cNvPr id="21" name="Title 1"/>
          <p:cNvSpPr txBox="1">
            <a:spLocks/>
          </p:cNvSpPr>
          <p:nvPr/>
        </p:nvSpPr>
        <p:spPr bwMode="auto">
          <a:xfrm>
            <a:off x="1258888" y="333375"/>
            <a:ext cx="7010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defTabSz="457200" rtl="0" fontAlgn="base">
              <a:spcBef>
                <a:spcPct val="0"/>
              </a:spcBef>
              <a:spcAft>
                <a:spcPct val="0"/>
              </a:spcAft>
              <a:defRPr sz="3200" i="1" kern="1200">
                <a:solidFill>
                  <a:srgbClr val="404040"/>
                </a:solidFill>
                <a:latin typeface="Gill Sans MT" pitchFamily="34" charset="0"/>
                <a:ea typeface="Gill Sans MT" pitchFamily="34" charset="0"/>
                <a:cs typeface="Gill Sans MT" pitchFamily="34" charset="0"/>
              </a:defRPr>
            </a:lvl1pPr>
            <a:lvl2pPr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2pPr>
            <a:lvl3pPr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3pPr>
            <a:lvl4pPr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4pPr>
            <a:lvl5pPr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5pPr>
            <a:lvl6pPr marL="457200"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6pPr>
            <a:lvl7pPr marL="914400"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7pPr>
            <a:lvl8pPr marL="1371600"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8pPr>
            <a:lvl9pPr marL="1828800" algn="l" defTabSz="457200" rtl="0" fontAlgn="base">
              <a:spcBef>
                <a:spcPct val="0"/>
              </a:spcBef>
              <a:spcAft>
                <a:spcPct val="0"/>
              </a:spcAft>
              <a:defRPr sz="3200" i="1">
                <a:solidFill>
                  <a:srgbClr val="404040"/>
                </a:solidFill>
                <a:latin typeface="Gill Sans MT" pitchFamily="34" charset="0"/>
                <a:ea typeface="Gill Sans MT" pitchFamily="34" charset="0"/>
                <a:cs typeface="Gill Sans MT" pitchFamily="34" charset="0"/>
              </a:defRPr>
            </a:lvl9pPr>
          </a:lstStyle>
          <a:p>
            <a:pPr algn="r"/>
            <a:r>
              <a:rPr lang="ar-SA" sz="2400" b="1" i="0" dirty="0" smtClean="0">
                <a:solidFill>
                  <a:prstClr val="white">
                    <a:lumMod val="50000"/>
                  </a:prstClr>
                </a:solidFill>
                <a:latin typeface="ae_AlMohanad"/>
                <a:ea typeface="GE Dinar One Light" pitchFamily="18" charset="-78"/>
                <a:cs typeface="AL-Mohanad Bold" pitchFamily="2" charset="-78"/>
              </a:rPr>
              <a:t>لائحة حوكمة الشركات في المملكة العربية السعودية</a:t>
            </a:r>
            <a:endParaRPr lang="en-US" sz="2400" b="1" i="0" dirty="0">
              <a:solidFill>
                <a:prstClr val="white">
                  <a:lumMod val="50000"/>
                </a:prstClr>
              </a:solidFill>
              <a:latin typeface="ae_AlMohanad"/>
              <a:ea typeface="GE Dinar One Light" pitchFamily="18" charset="-78"/>
              <a:cs typeface="AL-Mohanad Bold" pitchFamily="2" charset="-78"/>
            </a:endParaRPr>
          </a:p>
        </p:txBody>
      </p:sp>
    </p:spTree>
    <p:extLst>
      <p:ext uri="{BB962C8B-B14F-4D97-AF65-F5344CB8AC3E}">
        <p14:creationId xmlns:p14="http://schemas.microsoft.com/office/powerpoint/2010/main" val="7790185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a:stCxn id="17" idx="6"/>
            <a:endCxn id="21" idx="2"/>
          </p:cNvCxnSpPr>
          <p:nvPr/>
        </p:nvCxnSpPr>
        <p:spPr>
          <a:xfrm flipV="1">
            <a:off x="4067944" y="3244056"/>
            <a:ext cx="1299790" cy="144"/>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13" idx="6"/>
            <a:endCxn id="17" idx="2"/>
          </p:cNvCxnSpPr>
          <p:nvPr/>
        </p:nvCxnSpPr>
        <p:spPr>
          <a:xfrm>
            <a:off x="2566026" y="3244056"/>
            <a:ext cx="1286018" cy="144"/>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a:endCxn id="21" idx="4"/>
          </p:cNvCxnSpPr>
          <p:nvPr/>
        </p:nvCxnSpPr>
        <p:spPr>
          <a:xfrm flipV="1">
            <a:off x="5475684" y="3354387"/>
            <a:ext cx="0" cy="588512"/>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17" idx="0"/>
            <a:endCxn id="20" idx="2"/>
          </p:cNvCxnSpPr>
          <p:nvPr/>
        </p:nvCxnSpPr>
        <p:spPr>
          <a:xfrm flipV="1">
            <a:off x="3959994" y="2492896"/>
            <a:ext cx="0" cy="640973"/>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a:endCxn id="13" idx="4"/>
          </p:cNvCxnSpPr>
          <p:nvPr/>
        </p:nvCxnSpPr>
        <p:spPr>
          <a:xfrm flipV="1">
            <a:off x="2458076" y="3354387"/>
            <a:ext cx="0" cy="603424"/>
          </a:xfrm>
          <a:prstGeom prst="line">
            <a:avLst/>
          </a:prstGeom>
        </p:spPr>
        <p:style>
          <a:lnRef idx="2">
            <a:schemeClr val="accent1"/>
          </a:lnRef>
          <a:fillRef idx="0">
            <a:schemeClr val="accent1"/>
          </a:fillRef>
          <a:effectRef idx="1">
            <a:schemeClr val="accent1"/>
          </a:effectRef>
          <a:fontRef idx="minor">
            <a:schemeClr val="tx1"/>
          </a:fontRef>
        </p:style>
      </p:cxnSp>
      <p:sp>
        <p:nvSpPr>
          <p:cNvPr id="9223" name="Rectangle 1"/>
          <p:cNvSpPr>
            <a:spLocks noChangeArrowheads="1"/>
          </p:cNvSpPr>
          <p:nvPr/>
        </p:nvSpPr>
        <p:spPr bwMode="auto">
          <a:xfrm>
            <a:off x="2057400" y="304800"/>
            <a:ext cx="6553200" cy="245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4625" indent="173038" algn="r" rtl="1">
              <a:lnSpc>
                <a:spcPct val="120000"/>
              </a:lnSpc>
            </a:pPr>
            <a:r>
              <a:rPr lang="ar-SA" sz="3200" dirty="0">
                <a:solidFill>
                  <a:srgbClr val="404040"/>
                </a:solidFill>
                <a:latin typeface="Gill Sans MT" pitchFamily="34" charset="0"/>
                <a:ea typeface="Gill Sans MT" pitchFamily="34" charset="0"/>
                <a:cs typeface="AL-Mohanad Bold" pitchFamily="2" charset="-78"/>
              </a:rPr>
              <a:t>لائحة </a:t>
            </a:r>
            <a:r>
              <a:rPr lang="ar-SA" sz="3200" dirty="0" err="1">
                <a:solidFill>
                  <a:srgbClr val="404040"/>
                </a:solidFill>
                <a:latin typeface="Gill Sans MT" pitchFamily="34" charset="0"/>
                <a:ea typeface="Gill Sans MT" pitchFamily="34" charset="0"/>
                <a:cs typeface="AL-Mohanad Bold" pitchFamily="2" charset="-78"/>
              </a:rPr>
              <a:t>حوكمة</a:t>
            </a:r>
            <a:r>
              <a:rPr lang="ar-SA" sz="3200" dirty="0">
                <a:solidFill>
                  <a:srgbClr val="404040"/>
                </a:solidFill>
                <a:latin typeface="Gill Sans MT" pitchFamily="34" charset="0"/>
                <a:ea typeface="Gill Sans MT" pitchFamily="34" charset="0"/>
                <a:cs typeface="AL-Mohanad Bold" pitchFamily="2" charset="-78"/>
              </a:rPr>
              <a:t> الشركات</a:t>
            </a:r>
          </a:p>
          <a:p>
            <a:pPr marL="174625" indent="173038" algn="r" rtl="1">
              <a:lnSpc>
                <a:spcPct val="120000"/>
              </a:lnSpc>
            </a:pPr>
            <a:r>
              <a:rPr lang="ar-SA" sz="2400" b="1" dirty="0">
                <a:solidFill>
                  <a:srgbClr val="FF0000"/>
                </a:solidFill>
                <a:latin typeface="ae_AlMohanad"/>
                <a:ea typeface="GE Dinar One Light" pitchFamily="18" charset="-78"/>
                <a:cs typeface="AL-Mohanad Bold" pitchFamily="2" charset="-78"/>
              </a:rPr>
              <a:t> المواد الإلزامية في اللائحة</a:t>
            </a:r>
            <a:r>
              <a:rPr lang="ar-SA" sz="2400" dirty="0">
                <a:solidFill>
                  <a:schemeClr val="bg1"/>
                </a:solidFill>
                <a:cs typeface="AL-Mohanad Bold" pitchFamily="2" charset="-78"/>
              </a:rPr>
              <a:t/>
            </a:r>
            <a:br>
              <a:rPr lang="ar-SA" sz="2400" dirty="0">
                <a:solidFill>
                  <a:schemeClr val="bg1"/>
                </a:solidFill>
                <a:cs typeface="AL-Mohanad Bold" pitchFamily="2" charset="-78"/>
              </a:rPr>
            </a:br>
            <a:r>
              <a:rPr lang="ar-SA" sz="2400" dirty="0">
                <a:solidFill>
                  <a:schemeClr val="bg1"/>
                </a:solidFill>
                <a:cs typeface="AL-Mohanad Bold" pitchFamily="2" charset="-78"/>
              </a:rPr>
              <a:t/>
            </a:r>
            <a:br>
              <a:rPr lang="ar-SA" sz="2400" dirty="0">
                <a:solidFill>
                  <a:schemeClr val="bg1"/>
                </a:solidFill>
                <a:cs typeface="AL-Mohanad Bold" pitchFamily="2" charset="-78"/>
              </a:rPr>
            </a:br>
            <a:r>
              <a:rPr lang="en-US" sz="2400" dirty="0">
                <a:solidFill>
                  <a:schemeClr val="bg1"/>
                </a:solidFill>
                <a:cs typeface="AL-Mohanad Bold" pitchFamily="2" charset="-78"/>
              </a:rPr>
              <a:t/>
            </a:r>
            <a:br>
              <a:rPr lang="en-US" sz="2400" dirty="0">
                <a:solidFill>
                  <a:schemeClr val="bg1"/>
                </a:solidFill>
                <a:cs typeface="AL-Mohanad Bold" pitchFamily="2" charset="-78"/>
              </a:rPr>
            </a:br>
            <a:endParaRPr lang="en-US" sz="2400" dirty="0">
              <a:solidFill>
                <a:schemeClr val="bg1"/>
              </a:solidFill>
              <a:cs typeface="AL-Mohanad Bold" pitchFamily="2" charset="-78"/>
            </a:endParaRPr>
          </a:p>
        </p:txBody>
      </p:sp>
      <p:cxnSp>
        <p:nvCxnSpPr>
          <p:cNvPr id="8" name="Straight Connector 7"/>
          <p:cNvCxnSpPr/>
          <p:nvPr/>
        </p:nvCxnSpPr>
        <p:spPr>
          <a:xfrm flipV="1">
            <a:off x="611188" y="2708275"/>
            <a:ext cx="0" cy="576263"/>
          </a:xfrm>
          <a:prstGeom prst="line">
            <a:avLst/>
          </a:prstGeom>
        </p:spPr>
        <p:style>
          <a:lnRef idx="2">
            <a:schemeClr val="accent1"/>
          </a:lnRef>
          <a:fillRef idx="0">
            <a:schemeClr val="accent1"/>
          </a:fillRef>
          <a:effectRef idx="1">
            <a:schemeClr val="accent1"/>
          </a:effectRef>
          <a:fontRef idx="minor">
            <a:schemeClr val="tx1"/>
          </a:fontRef>
        </p:style>
      </p:cxnSp>
      <p:sp>
        <p:nvSpPr>
          <p:cNvPr id="9225" name="TextBox 8"/>
          <p:cNvSpPr txBox="1">
            <a:spLocks noChangeArrowheads="1"/>
          </p:cNvSpPr>
          <p:nvPr/>
        </p:nvSpPr>
        <p:spPr bwMode="auto">
          <a:xfrm>
            <a:off x="251519" y="3354388"/>
            <a:ext cx="115212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defTabSz="457200"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defTabSz="457200"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defTabSz="457200"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defTabSz="457200" rtl="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100" dirty="0">
                <a:latin typeface="Arial Black" pitchFamily="34" charset="0"/>
                <a:cs typeface="GE Dinar One Light" pitchFamily="18" charset="-78"/>
              </a:rPr>
              <a:t>12-11-2006</a:t>
            </a:r>
            <a:endParaRPr lang="en-US" dirty="0">
              <a:latin typeface="Arial Black" pitchFamily="34" charset="0"/>
              <a:cs typeface="GE Dinar One Light" pitchFamily="18" charset="-78"/>
            </a:endParaRPr>
          </a:p>
        </p:txBody>
      </p:sp>
      <p:sp>
        <p:nvSpPr>
          <p:cNvPr id="11" name="Rectangle 10"/>
          <p:cNvSpPr/>
          <p:nvPr/>
        </p:nvSpPr>
        <p:spPr>
          <a:xfrm>
            <a:off x="26764" y="1291849"/>
            <a:ext cx="2232248" cy="1489079"/>
          </a:xfrm>
          <a:prstGeom prst="rect">
            <a:avLst/>
          </a:prstGeom>
          <a:solidFill>
            <a:schemeClr val="accent1">
              <a:lumMod val="75000"/>
            </a:schemeClr>
          </a:solidFill>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anchor="ctr"/>
          <a:lstStyle/>
          <a:p>
            <a:pPr marL="0" lvl="2" algn="r" rtl="1">
              <a:defRPr/>
            </a:pPr>
            <a:r>
              <a:rPr lang="ar-SA" sz="1200" dirty="0">
                <a:solidFill>
                  <a:schemeClr val="bg1"/>
                </a:solidFill>
                <a:cs typeface="AL-Mohanad Bold" pitchFamily="2" charset="-78"/>
              </a:rPr>
              <a:t>المادة الأولى التمهيدية:</a:t>
            </a:r>
          </a:p>
          <a:p>
            <a:pPr marL="0" lvl="3" algn="r" rtl="1">
              <a:defRPr/>
            </a:pPr>
            <a:r>
              <a:rPr lang="ar-SA" sz="1200" dirty="0">
                <a:solidFill>
                  <a:schemeClr val="bg1"/>
                </a:solidFill>
                <a:cs typeface="AL-Mohanad Bold" pitchFamily="2" charset="-78"/>
              </a:rPr>
              <a:t>الفقرة (ج</a:t>
            </a:r>
            <a:r>
              <a:rPr lang="ar-SA" sz="1200" dirty="0" smtClean="0">
                <a:solidFill>
                  <a:schemeClr val="bg1"/>
                </a:solidFill>
                <a:cs typeface="AL-Mohanad Bold" pitchFamily="2" charset="-78"/>
              </a:rPr>
              <a:t>): </a:t>
            </a:r>
            <a:r>
              <a:rPr lang="ar-SA" sz="1200" dirty="0">
                <a:solidFill>
                  <a:schemeClr val="bg1"/>
                </a:solidFill>
                <a:cs typeface="AL-Mohanad Bold" pitchFamily="2" charset="-78"/>
              </a:rPr>
              <a:t>يجب على الشركة الالتزام بالإفصاح في تقرير مجلس الإدارة عما تم تطبيقه من أحكام لائحة </a:t>
            </a:r>
            <a:r>
              <a:rPr lang="ar-SA" sz="1200" dirty="0" err="1">
                <a:solidFill>
                  <a:schemeClr val="bg1"/>
                </a:solidFill>
                <a:cs typeface="AL-Mohanad Bold" pitchFamily="2" charset="-78"/>
              </a:rPr>
              <a:t>الحوكمة</a:t>
            </a:r>
            <a:r>
              <a:rPr lang="ar-SA" sz="1200" dirty="0">
                <a:solidFill>
                  <a:schemeClr val="bg1"/>
                </a:solidFill>
                <a:cs typeface="AL-Mohanad Bold" pitchFamily="2" charset="-78"/>
              </a:rPr>
              <a:t> والأحكام التي لم تطبق وأسباب ذلك. </a:t>
            </a:r>
          </a:p>
        </p:txBody>
      </p:sp>
      <p:sp>
        <p:nvSpPr>
          <p:cNvPr id="12" name="Flowchart: Connector 11"/>
          <p:cNvSpPr/>
          <p:nvPr/>
        </p:nvSpPr>
        <p:spPr>
          <a:xfrm>
            <a:off x="468313" y="3133725"/>
            <a:ext cx="215900" cy="220663"/>
          </a:xfrm>
          <a:prstGeom prst="flowChartConnector">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0000"/>
              </a:solidFill>
            </a:endParaRPr>
          </a:p>
        </p:txBody>
      </p:sp>
      <p:sp>
        <p:nvSpPr>
          <p:cNvPr id="13" name="Flowchart: Connector 12"/>
          <p:cNvSpPr/>
          <p:nvPr/>
        </p:nvSpPr>
        <p:spPr>
          <a:xfrm>
            <a:off x="2350126" y="3133725"/>
            <a:ext cx="215900" cy="220662"/>
          </a:xfrm>
          <a:prstGeom prst="flowChartConnector">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0000"/>
              </a:solidFill>
            </a:endParaRPr>
          </a:p>
        </p:txBody>
      </p:sp>
      <p:sp>
        <p:nvSpPr>
          <p:cNvPr id="9231" name="TextBox 13"/>
          <p:cNvSpPr txBox="1">
            <a:spLocks noChangeArrowheads="1"/>
          </p:cNvSpPr>
          <p:nvPr/>
        </p:nvSpPr>
        <p:spPr bwMode="auto">
          <a:xfrm>
            <a:off x="1907704" y="2804320"/>
            <a:ext cx="100243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defTabSz="457200"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defTabSz="457200"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defTabSz="457200"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defTabSz="457200" rtl="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100" dirty="0">
                <a:latin typeface="Arial Black" pitchFamily="34" charset="0"/>
                <a:cs typeface="GE Dinar One Light" pitchFamily="18" charset="-78"/>
              </a:rPr>
              <a:t>1-1-2009</a:t>
            </a:r>
            <a:endParaRPr lang="en-US" sz="1200" dirty="0">
              <a:latin typeface="Arial Black" pitchFamily="34" charset="0"/>
              <a:cs typeface="GE Dinar One Light" pitchFamily="18" charset="-78"/>
            </a:endParaRPr>
          </a:p>
        </p:txBody>
      </p:sp>
      <p:sp>
        <p:nvSpPr>
          <p:cNvPr id="16" name="Rectangle 15"/>
          <p:cNvSpPr/>
          <p:nvPr/>
        </p:nvSpPr>
        <p:spPr>
          <a:xfrm>
            <a:off x="461863" y="3957811"/>
            <a:ext cx="2448272" cy="1286301"/>
          </a:xfrm>
          <a:prstGeom prst="rect">
            <a:avLst/>
          </a:prstGeom>
          <a:solidFill>
            <a:schemeClr val="accent1">
              <a:lumMod val="75000"/>
            </a:schemeClr>
          </a:solidFill>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anchor="ctr"/>
          <a:lstStyle/>
          <a:p>
            <a:pPr marL="0" lvl="2" algn="r" rtl="1">
              <a:defRPr/>
            </a:pPr>
            <a:r>
              <a:rPr lang="ar-SA" sz="1200" dirty="0">
                <a:solidFill>
                  <a:schemeClr val="bg1"/>
                </a:solidFill>
                <a:cs typeface="AL-Mohanad Bold" pitchFamily="2" charset="-78"/>
              </a:rPr>
              <a:t>المادة التاسعة (الإفصاح في </a:t>
            </a:r>
            <a:r>
              <a:rPr lang="ar-SA" sz="1300" dirty="0">
                <a:solidFill>
                  <a:schemeClr val="bg1"/>
                </a:solidFill>
                <a:cs typeface="AL-Mohanad Bold" pitchFamily="2" charset="-78"/>
              </a:rPr>
              <a:t>تقرير</a:t>
            </a:r>
            <a:r>
              <a:rPr lang="ar-SA" sz="1200" dirty="0">
                <a:solidFill>
                  <a:schemeClr val="bg1"/>
                </a:solidFill>
                <a:cs typeface="AL-Mohanad Bold" pitchFamily="2" charset="-78"/>
              </a:rPr>
              <a:t> مجلس الإدارة) </a:t>
            </a:r>
          </a:p>
          <a:p>
            <a:pPr marL="0" lvl="2" algn="r" rtl="1">
              <a:defRPr/>
            </a:pPr>
            <a:r>
              <a:rPr lang="ar-SA" sz="1200" dirty="0">
                <a:solidFill>
                  <a:schemeClr val="bg1"/>
                </a:solidFill>
                <a:cs typeface="AL-Mohanad Bold" pitchFamily="2" charset="-78"/>
              </a:rPr>
              <a:t>المادة الثانية عشرة (تكوين مجلس الإدارة):</a:t>
            </a:r>
          </a:p>
          <a:p>
            <a:pPr marL="0" lvl="3" algn="r" rtl="1">
              <a:defRPr/>
            </a:pPr>
            <a:r>
              <a:rPr lang="ar-SA" sz="1200" dirty="0">
                <a:solidFill>
                  <a:schemeClr val="bg1"/>
                </a:solidFill>
                <a:cs typeface="AL-Mohanad Bold" pitchFamily="2" charset="-78"/>
              </a:rPr>
              <a:t>الفقرة (ج)،(هـ)</a:t>
            </a:r>
          </a:p>
          <a:p>
            <a:pPr marL="0" lvl="2" algn="r" rtl="1">
              <a:defRPr/>
            </a:pPr>
            <a:r>
              <a:rPr lang="ar-SA" sz="1200" dirty="0">
                <a:solidFill>
                  <a:schemeClr val="bg1"/>
                </a:solidFill>
                <a:cs typeface="AL-Mohanad Bold" pitchFamily="2" charset="-78"/>
              </a:rPr>
              <a:t>المادة الرابعة عشرة (لجنة المراجعة)</a:t>
            </a:r>
          </a:p>
        </p:txBody>
      </p:sp>
      <p:sp>
        <p:nvSpPr>
          <p:cNvPr id="17" name="Flowchart: Connector 16"/>
          <p:cNvSpPr/>
          <p:nvPr/>
        </p:nvSpPr>
        <p:spPr>
          <a:xfrm>
            <a:off x="3852044" y="3133869"/>
            <a:ext cx="215900" cy="220662"/>
          </a:xfrm>
          <a:prstGeom prst="flowChartConnector">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0000"/>
              </a:solidFill>
            </a:endParaRPr>
          </a:p>
        </p:txBody>
      </p:sp>
      <p:sp>
        <p:nvSpPr>
          <p:cNvPr id="9236" name="TextBox 17"/>
          <p:cNvSpPr txBox="1">
            <a:spLocks noChangeArrowheads="1"/>
          </p:cNvSpPr>
          <p:nvPr/>
        </p:nvSpPr>
        <p:spPr bwMode="auto">
          <a:xfrm>
            <a:off x="3367764" y="3354531"/>
            <a:ext cx="98821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defTabSz="457200"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defTabSz="457200"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defTabSz="457200"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defTabSz="457200" rtl="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100" dirty="0">
                <a:latin typeface="Arial Black" pitchFamily="34" charset="0"/>
                <a:cs typeface="GE Dinar One Light" pitchFamily="18" charset="-78"/>
              </a:rPr>
              <a:t>1-1-2011</a:t>
            </a:r>
            <a:endParaRPr lang="en-US" sz="1600" dirty="0">
              <a:latin typeface="Arial Black" pitchFamily="34" charset="0"/>
              <a:cs typeface="GE Dinar One Light" pitchFamily="18" charset="-78"/>
            </a:endParaRPr>
          </a:p>
        </p:txBody>
      </p:sp>
      <p:sp>
        <p:nvSpPr>
          <p:cNvPr id="20" name="Rectangle 19"/>
          <p:cNvSpPr/>
          <p:nvPr/>
        </p:nvSpPr>
        <p:spPr>
          <a:xfrm>
            <a:off x="2705810" y="1769294"/>
            <a:ext cx="2508368" cy="723602"/>
          </a:xfrm>
          <a:prstGeom prst="rect">
            <a:avLst/>
          </a:prstGeom>
          <a:solidFill>
            <a:schemeClr val="accent1">
              <a:lumMod val="75000"/>
            </a:schemeClr>
          </a:solidFill>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anchor="ctr"/>
          <a:lstStyle/>
          <a:p>
            <a:pPr marL="0" lvl="2" algn="ctr" rtl="1">
              <a:defRPr/>
            </a:pPr>
            <a:r>
              <a:rPr lang="ar-SA" sz="1200" dirty="0">
                <a:solidFill>
                  <a:schemeClr val="bg1"/>
                </a:solidFill>
                <a:cs typeface="AL-Mohanad Bold" pitchFamily="2" charset="-78"/>
              </a:rPr>
              <a:t>المادة الخامسة عشرة (لجنة الترشيحات والمكافآت)</a:t>
            </a:r>
            <a:endParaRPr lang="en-US" sz="1200" dirty="0">
              <a:solidFill>
                <a:schemeClr val="bg1"/>
              </a:solidFill>
              <a:cs typeface="AL-Mohanad Bold" pitchFamily="2" charset="-78"/>
            </a:endParaRPr>
          </a:p>
        </p:txBody>
      </p:sp>
      <p:sp>
        <p:nvSpPr>
          <p:cNvPr id="21" name="Flowchart: Connector 20"/>
          <p:cNvSpPr/>
          <p:nvPr/>
        </p:nvSpPr>
        <p:spPr>
          <a:xfrm>
            <a:off x="5367734" y="3133725"/>
            <a:ext cx="215900" cy="220662"/>
          </a:xfrm>
          <a:prstGeom prst="flowChartConnector">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0000"/>
              </a:solidFill>
            </a:endParaRPr>
          </a:p>
        </p:txBody>
      </p:sp>
      <p:sp>
        <p:nvSpPr>
          <p:cNvPr id="9241" name="TextBox 21"/>
          <p:cNvSpPr txBox="1">
            <a:spLocks noChangeArrowheads="1"/>
          </p:cNvSpPr>
          <p:nvPr/>
        </p:nvSpPr>
        <p:spPr bwMode="auto">
          <a:xfrm>
            <a:off x="4986108" y="2818608"/>
            <a:ext cx="107342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defTabSz="457200"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defTabSz="457200"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defTabSz="457200"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defTabSz="457200" rtl="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100" dirty="0">
                <a:latin typeface="Arial Black" pitchFamily="34" charset="0"/>
                <a:cs typeface="GE Dinar One Light" pitchFamily="18" charset="-78"/>
              </a:rPr>
              <a:t>1-1-2012</a:t>
            </a:r>
            <a:endParaRPr lang="en-US" dirty="0">
              <a:latin typeface="Arial Black" pitchFamily="34" charset="0"/>
              <a:cs typeface="GE Dinar One Light" pitchFamily="18" charset="-78"/>
            </a:endParaRPr>
          </a:p>
        </p:txBody>
      </p:sp>
      <p:sp>
        <p:nvSpPr>
          <p:cNvPr id="24" name="Rectangle 23"/>
          <p:cNvSpPr/>
          <p:nvPr/>
        </p:nvSpPr>
        <p:spPr>
          <a:xfrm>
            <a:off x="3678051" y="3957811"/>
            <a:ext cx="2616114" cy="1217574"/>
          </a:xfrm>
          <a:prstGeom prst="rect">
            <a:avLst/>
          </a:prstGeom>
          <a:solidFill>
            <a:schemeClr val="accent1">
              <a:lumMod val="75000"/>
            </a:schemeClr>
          </a:solidFill>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anchor="ctr"/>
          <a:lstStyle/>
          <a:p>
            <a:pPr marL="0" lvl="2" algn="r" rtl="1">
              <a:defRPr/>
            </a:pPr>
            <a:r>
              <a:rPr lang="ar-SA" sz="1200" dirty="0">
                <a:solidFill>
                  <a:schemeClr val="bg1"/>
                </a:solidFill>
                <a:cs typeface="AL-Mohanad Bold" pitchFamily="2" charset="-78"/>
              </a:rPr>
              <a:t>المادة العاشرة (الوظائف الأساسية لمجلس الإدارة)</a:t>
            </a:r>
          </a:p>
          <a:p>
            <a:pPr marL="0" lvl="2" algn="r" rtl="1">
              <a:defRPr/>
            </a:pPr>
            <a:r>
              <a:rPr lang="ar-SA" sz="1200" dirty="0">
                <a:solidFill>
                  <a:schemeClr val="bg1"/>
                </a:solidFill>
                <a:cs typeface="AL-Mohanad Bold" pitchFamily="2" charset="-78"/>
              </a:rPr>
              <a:t>الفقرة (ب): وضع أنظمة وضوابط للرقابة الداخلية والإشراف عليها)</a:t>
            </a:r>
          </a:p>
        </p:txBody>
      </p:sp>
      <p:cxnSp>
        <p:nvCxnSpPr>
          <p:cNvPr id="3" name="Straight Connector 2"/>
          <p:cNvCxnSpPr>
            <a:stCxn id="12" idx="6"/>
            <a:endCxn id="13" idx="2"/>
          </p:cNvCxnSpPr>
          <p:nvPr/>
        </p:nvCxnSpPr>
        <p:spPr>
          <a:xfrm flipV="1">
            <a:off x="684213" y="3244056"/>
            <a:ext cx="1665913"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flipV="1">
            <a:off x="5571058" y="3244056"/>
            <a:ext cx="1299790" cy="144"/>
          </a:xfrm>
          <a:prstGeom prst="line">
            <a:avLst/>
          </a:prstGeom>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flipV="1">
            <a:off x="7092280" y="3240087"/>
            <a:ext cx="1299790" cy="144"/>
          </a:xfrm>
          <a:prstGeom prst="line">
            <a:avLst/>
          </a:prstGeom>
        </p:spPr>
        <p:style>
          <a:lnRef idx="2">
            <a:schemeClr val="accent1"/>
          </a:lnRef>
          <a:fillRef idx="0">
            <a:schemeClr val="accent1"/>
          </a:fillRef>
          <a:effectRef idx="1">
            <a:schemeClr val="accent1"/>
          </a:effectRef>
          <a:fontRef idx="minor">
            <a:schemeClr val="tx1"/>
          </a:fontRef>
        </p:style>
      </p:cxnSp>
      <p:sp>
        <p:nvSpPr>
          <p:cNvPr id="100" name="Flowchart: Connector 99"/>
          <p:cNvSpPr/>
          <p:nvPr/>
        </p:nvSpPr>
        <p:spPr>
          <a:xfrm>
            <a:off x="6876380" y="3133869"/>
            <a:ext cx="215900" cy="220662"/>
          </a:xfrm>
          <a:prstGeom prst="flowChartConnector">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0000"/>
              </a:solidFill>
            </a:endParaRPr>
          </a:p>
        </p:txBody>
      </p:sp>
      <p:sp>
        <p:nvSpPr>
          <p:cNvPr id="101" name="Flowchart: Connector 100"/>
          <p:cNvSpPr/>
          <p:nvPr/>
        </p:nvSpPr>
        <p:spPr>
          <a:xfrm>
            <a:off x="8392070" y="3133725"/>
            <a:ext cx="215900" cy="220662"/>
          </a:xfrm>
          <a:prstGeom prst="flowChartConnector">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0000"/>
              </a:solidFill>
            </a:endParaRPr>
          </a:p>
        </p:txBody>
      </p:sp>
      <p:cxnSp>
        <p:nvCxnSpPr>
          <p:cNvPr id="102" name="Straight Connector 101"/>
          <p:cNvCxnSpPr>
            <a:stCxn id="100" idx="0"/>
            <a:endCxn id="109" idx="2"/>
          </p:cNvCxnSpPr>
          <p:nvPr/>
        </p:nvCxnSpPr>
        <p:spPr>
          <a:xfrm flipV="1">
            <a:off x="6984330" y="2578785"/>
            <a:ext cx="0" cy="555084"/>
          </a:xfrm>
          <a:prstGeom prst="line">
            <a:avLst/>
          </a:prstGeom>
        </p:spPr>
        <p:style>
          <a:lnRef idx="2">
            <a:schemeClr val="accent1"/>
          </a:lnRef>
          <a:fillRef idx="0">
            <a:schemeClr val="accent1"/>
          </a:fillRef>
          <a:effectRef idx="1">
            <a:schemeClr val="accent1"/>
          </a:effectRef>
          <a:fontRef idx="minor">
            <a:schemeClr val="tx1"/>
          </a:fontRef>
        </p:style>
      </p:cxnSp>
      <p:cxnSp>
        <p:nvCxnSpPr>
          <p:cNvPr id="105" name="Straight Connector 104"/>
          <p:cNvCxnSpPr>
            <a:endCxn id="101" idx="4"/>
          </p:cNvCxnSpPr>
          <p:nvPr/>
        </p:nvCxnSpPr>
        <p:spPr>
          <a:xfrm flipV="1">
            <a:off x="8500020" y="3354387"/>
            <a:ext cx="0" cy="588512"/>
          </a:xfrm>
          <a:prstGeom prst="line">
            <a:avLst/>
          </a:prstGeom>
        </p:spPr>
        <p:style>
          <a:lnRef idx="2">
            <a:schemeClr val="accent1"/>
          </a:lnRef>
          <a:fillRef idx="0">
            <a:schemeClr val="accent1"/>
          </a:fillRef>
          <a:effectRef idx="1">
            <a:schemeClr val="accent1"/>
          </a:effectRef>
          <a:fontRef idx="minor">
            <a:schemeClr val="tx1"/>
          </a:fontRef>
        </p:style>
      </p:cxnSp>
      <p:sp>
        <p:nvSpPr>
          <p:cNvPr id="107" name="TextBox 21"/>
          <p:cNvSpPr txBox="1">
            <a:spLocks noChangeArrowheads="1"/>
          </p:cNvSpPr>
          <p:nvPr/>
        </p:nvSpPr>
        <p:spPr bwMode="auto">
          <a:xfrm>
            <a:off x="6447619" y="3480193"/>
            <a:ext cx="107342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defTabSz="457200"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defTabSz="457200"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defTabSz="457200"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defTabSz="457200" rtl="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100" dirty="0" smtClean="0">
                <a:latin typeface="Arial Black" pitchFamily="34" charset="0"/>
                <a:cs typeface="GE Dinar One Light" pitchFamily="18" charset="-78"/>
              </a:rPr>
              <a:t>1-1-2013</a:t>
            </a:r>
            <a:endParaRPr lang="en-US" dirty="0">
              <a:latin typeface="Arial Black" pitchFamily="34" charset="0"/>
              <a:cs typeface="GE Dinar One Light" pitchFamily="18" charset="-78"/>
            </a:endParaRPr>
          </a:p>
        </p:txBody>
      </p:sp>
      <p:sp>
        <p:nvSpPr>
          <p:cNvPr id="108" name="TextBox 21"/>
          <p:cNvSpPr txBox="1">
            <a:spLocks noChangeArrowheads="1"/>
          </p:cNvSpPr>
          <p:nvPr/>
        </p:nvSpPr>
        <p:spPr bwMode="auto">
          <a:xfrm>
            <a:off x="7963309" y="2804320"/>
            <a:ext cx="107342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defTabSz="457200"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defTabSz="457200"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defTabSz="457200"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defTabSz="457200" rtl="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100" dirty="0" smtClean="0">
                <a:latin typeface="Arial Black" pitchFamily="34" charset="0"/>
                <a:cs typeface="GE Dinar One Light" pitchFamily="18" charset="-78"/>
              </a:rPr>
              <a:t>30-6-2013</a:t>
            </a:r>
            <a:endParaRPr lang="en-US" dirty="0">
              <a:latin typeface="Arial Black" pitchFamily="34" charset="0"/>
              <a:cs typeface="GE Dinar One Light" pitchFamily="18" charset="-78"/>
            </a:endParaRPr>
          </a:p>
        </p:txBody>
      </p:sp>
      <p:sp>
        <p:nvSpPr>
          <p:cNvPr id="109" name="Rectangle 108"/>
          <p:cNvSpPr/>
          <p:nvPr/>
        </p:nvSpPr>
        <p:spPr>
          <a:xfrm>
            <a:off x="5904210" y="1493991"/>
            <a:ext cx="2160240" cy="1084794"/>
          </a:xfrm>
          <a:prstGeom prst="rect">
            <a:avLst/>
          </a:prstGeom>
          <a:solidFill>
            <a:schemeClr val="accent1">
              <a:lumMod val="75000"/>
            </a:schemeClr>
          </a:solidFill>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anchor="ctr"/>
          <a:lstStyle/>
          <a:p>
            <a:pPr marL="0" lvl="2" algn="r" rtl="1">
              <a:defRPr/>
            </a:pPr>
            <a:r>
              <a:rPr lang="ar-SA" sz="1200" dirty="0">
                <a:solidFill>
                  <a:schemeClr val="bg1"/>
                </a:solidFill>
                <a:cs typeface="AL-Mohanad Bold" pitchFamily="2" charset="-78"/>
              </a:rPr>
              <a:t>المادة </a:t>
            </a:r>
            <a:r>
              <a:rPr lang="ar-SA" sz="1200" dirty="0" smtClean="0">
                <a:solidFill>
                  <a:schemeClr val="bg1"/>
                </a:solidFill>
                <a:cs typeface="AL-Mohanad Bold" pitchFamily="2" charset="-78"/>
              </a:rPr>
              <a:t>الخامسة (حقوق المساهمين المتعلقة باجتماع الجمعية العامة)</a:t>
            </a:r>
            <a:endParaRPr lang="ar-SA" sz="1200" dirty="0">
              <a:solidFill>
                <a:schemeClr val="bg1"/>
              </a:solidFill>
              <a:cs typeface="AL-Mohanad Bold" pitchFamily="2" charset="-78"/>
            </a:endParaRPr>
          </a:p>
          <a:p>
            <a:pPr marL="0" lvl="2" algn="r" rtl="1">
              <a:defRPr/>
            </a:pPr>
            <a:r>
              <a:rPr lang="ar-SA" sz="1200" dirty="0">
                <a:solidFill>
                  <a:schemeClr val="bg1"/>
                </a:solidFill>
                <a:cs typeface="AL-Mohanad Bold" pitchFamily="2" charset="-78"/>
              </a:rPr>
              <a:t>الفقرة (ط)،(ي) </a:t>
            </a:r>
          </a:p>
          <a:p>
            <a:pPr marL="0" lvl="2" algn="r" rtl="1">
              <a:defRPr/>
            </a:pPr>
            <a:r>
              <a:rPr lang="ar-SA" sz="1200" dirty="0">
                <a:solidFill>
                  <a:schemeClr val="bg1"/>
                </a:solidFill>
                <a:cs typeface="AL-Mohanad Bold" pitchFamily="2" charset="-78"/>
              </a:rPr>
              <a:t>المادة الثانية </a:t>
            </a:r>
            <a:r>
              <a:rPr lang="ar-SA" sz="1200" dirty="0" smtClean="0">
                <a:solidFill>
                  <a:schemeClr val="bg1"/>
                </a:solidFill>
                <a:cs typeface="AL-Mohanad Bold" pitchFamily="2" charset="-78"/>
              </a:rPr>
              <a:t>عشرة (</a:t>
            </a:r>
            <a:r>
              <a:rPr lang="ar-SA" sz="1200" dirty="0">
                <a:solidFill>
                  <a:schemeClr val="bg1"/>
                </a:solidFill>
                <a:cs typeface="AL-Mohanad Bold" pitchFamily="2" charset="-78"/>
              </a:rPr>
              <a:t>تكوين مجلس الإدارة):</a:t>
            </a:r>
          </a:p>
          <a:p>
            <a:pPr marL="0" lvl="2" algn="r" rtl="1">
              <a:defRPr/>
            </a:pPr>
            <a:r>
              <a:rPr lang="ar-SA" sz="1200" dirty="0">
                <a:solidFill>
                  <a:schemeClr val="bg1"/>
                </a:solidFill>
                <a:cs typeface="AL-Mohanad Bold" pitchFamily="2" charset="-78"/>
              </a:rPr>
              <a:t>الفقرة (ز)</a:t>
            </a:r>
            <a:endParaRPr lang="en-US" sz="1200" dirty="0">
              <a:solidFill>
                <a:schemeClr val="bg1"/>
              </a:solidFill>
              <a:cs typeface="AL-Mohanad Bold" pitchFamily="2" charset="-78"/>
            </a:endParaRPr>
          </a:p>
        </p:txBody>
      </p:sp>
      <p:sp>
        <p:nvSpPr>
          <p:cNvPr id="110" name="Rectangle 109"/>
          <p:cNvSpPr/>
          <p:nvPr/>
        </p:nvSpPr>
        <p:spPr>
          <a:xfrm>
            <a:off x="6551984" y="3957811"/>
            <a:ext cx="2520515" cy="864096"/>
          </a:xfrm>
          <a:prstGeom prst="rect">
            <a:avLst/>
          </a:prstGeom>
          <a:solidFill>
            <a:schemeClr val="accent1">
              <a:lumMod val="75000"/>
            </a:schemeClr>
          </a:solidFill>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anchor="ctr"/>
          <a:lstStyle/>
          <a:p>
            <a:pPr marL="0" lvl="2" algn="r" rtl="1">
              <a:defRPr/>
            </a:pPr>
            <a:r>
              <a:rPr lang="ar-SA" sz="1200" dirty="0">
                <a:solidFill>
                  <a:schemeClr val="bg1"/>
                </a:solidFill>
                <a:cs typeface="AL-Mohanad Bold" pitchFamily="2" charset="-78"/>
              </a:rPr>
              <a:t>المادة العاشرة (الوظائف الأساسية لمجلس </a:t>
            </a:r>
            <a:r>
              <a:rPr lang="ar-SA" sz="1200" dirty="0" smtClean="0">
                <a:solidFill>
                  <a:schemeClr val="bg1"/>
                </a:solidFill>
                <a:cs typeface="AL-Mohanad Bold" pitchFamily="2" charset="-78"/>
              </a:rPr>
              <a:t>الإدارة):</a:t>
            </a:r>
            <a:endParaRPr lang="ar-SA" sz="1200" dirty="0">
              <a:solidFill>
                <a:schemeClr val="bg1"/>
              </a:solidFill>
              <a:cs typeface="AL-Mohanad Bold" pitchFamily="2" charset="-78"/>
            </a:endParaRPr>
          </a:p>
          <a:p>
            <a:pPr marL="0" lvl="2" algn="r" rtl="1">
              <a:defRPr/>
            </a:pPr>
            <a:r>
              <a:rPr lang="ar-SA" sz="1200" dirty="0">
                <a:solidFill>
                  <a:schemeClr val="bg1"/>
                </a:solidFill>
                <a:cs typeface="AL-Mohanad Bold" pitchFamily="2" charset="-78"/>
              </a:rPr>
              <a:t>الفقرة (ج)،(د)</a:t>
            </a:r>
            <a:endParaRPr lang="en-US" sz="1200" dirty="0">
              <a:solidFill>
                <a:schemeClr val="bg1"/>
              </a:solidFill>
              <a:cs typeface="AL-Mohanad Bold" pitchFamily="2" charset="-78"/>
            </a:endParaRPr>
          </a:p>
        </p:txBody>
      </p:sp>
    </p:spTree>
    <p:extLst>
      <p:ext uri="{BB962C8B-B14F-4D97-AF65-F5344CB8AC3E}">
        <p14:creationId xmlns:p14="http://schemas.microsoft.com/office/powerpoint/2010/main" val="184480432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2852936"/>
            <a:ext cx="3727648" cy="523220"/>
          </a:xfrm>
          <a:prstGeom prst="rect">
            <a:avLst/>
          </a:prstGeom>
        </p:spPr>
        <p:txBody>
          <a:bodyPr wrap="square">
            <a:spAutoFit/>
          </a:bodyPr>
          <a:lstStyle/>
          <a:p>
            <a:pPr algn="r" defTabSz="457200" rtl="1" eaLnBrk="0" fontAlgn="base" hangingPunct="0">
              <a:spcBef>
                <a:spcPct val="0"/>
              </a:spcBef>
              <a:spcAft>
                <a:spcPct val="0"/>
              </a:spcAft>
              <a:defRPr/>
            </a:pPr>
            <a:r>
              <a:rPr lang="ar-SA" sz="2800" b="1" dirty="0" smtClean="0">
                <a:solidFill>
                  <a:prstClr val="white">
                    <a:lumMod val="50000"/>
                  </a:prstClr>
                </a:solidFill>
                <a:cs typeface="AL-Mohanad Bold" pitchFamily="2" charset="-78"/>
              </a:rPr>
              <a:t>مجلس الإدارة</a:t>
            </a:r>
            <a:endParaRPr lang="ar-SA" sz="2800" b="1" dirty="0">
              <a:solidFill>
                <a:prstClr val="white">
                  <a:lumMod val="50000"/>
                </a:prstClr>
              </a:solidFill>
              <a:cs typeface="AL-Mohanad Bold" pitchFamily="2" charset="-78"/>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4491" y="2276872"/>
            <a:ext cx="4629508" cy="1449273"/>
          </a:xfrm>
          <a:prstGeom prst="rect">
            <a:avLst/>
          </a:prstGeom>
        </p:spPr>
      </p:pic>
      <p:cxnSp>
        <p:nvCxnSpPr>
          <p:cNvPr id="6" name="Straight Connector 5"/>
          <p:cNvCxnSpPr/>
          <p:nvPr/>
        </p:nvCxnSpPr>
        <p:spPr>
          <a:xfrm>
            <a:off x="4427984" y="2636912"/>
            <a:ext cx="0" cy="93610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812360" y="188640"/>
            <a:ext cx="1259631" cy="100811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865153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MA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1248</TotalTime>
  <Words>1664</Words>
  <Application>Microsoft Office PowerPoint</Application>
  <PresentationFormat>On-screen Show (4:3)</PresentationFormat>
  <Paragraphs>234</Paragraphs>
  <Slides>35</Slides>
  <Notes>1</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Office Theme</vt:lpstr>
      <vt:lpstr>1_CMA theme</vt:lpstr>
      <vt:lpstr>PowerPoint Presentation</vt:lpstr>
      <vt:lpstr>المحاور الرئيسية</vt:lpstr>
      <vt:lpstr>PowerPoint Presentation</vt:lpstr>
      <vt:lpstr>PowerPoint Presentation</vt:lpstr>
      <vt:lpstr>PowerPoint Presentation</vt:lpstr>
      <vt:lpstr>لائحة حوكمة الشركات في المملكة العربية السعودية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حقوق المساهمين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CMA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Hanan Mohammed Alshehri</dc:creator>
  <cp:lastModifiedBy>Abdullah I. Al-Shetwi</cp:lastModifiedBy>
  <cp:revision>79</cp:revision>
  <cp:lastPrinted>2013-01-28T10:41:11Z</cp:lastPrinted>
  <dcterms:created xsi:type="dcterms:W3CDTF">2013-01-12T07:47:35Z</dcterms:created>
  <dcterms:modified xsi:type="dcterms:W3CDTF">2013-01-30T12:26:25Z</dcterms:modified>
</cp:coreProperties>
</file>