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85" r:id="rId2"/>
    <p:sldId id="287" r:id="rId3"/>
    <p:sldId id="288" r:id="rId4"/>
    <p:sldId id="309" r:id="rId5"/>
    <p:sldId id="290" r:id="rId6"/>
    <p:sldId id="320" r:id="rId7"/>
    <p:sldId id="310" r:id="rId8"/>
    <p:sldId id="311" r:id="rId9"/>
    <p:sldId id="321" r:id="rId10"/>
    <p:sldId id="312" r:id="rId11"/>
    <p:sldId id="313" r:id="rId12"/>
    <p:sldId id="314" r:id="rId13"/>
    <p:sldId id="315" r:id="rId14"/>
    <p:sldId id="316" r:id="rId15"/>
    <p:sldId id="317" r:id="rId16"/>
    <p:sldId id="307" r:id="rId17"/>
    <p:sldId id="319" r:id="rId18"/>
    <p:sldId id="294" r:id="rId19"/>
    <p:sldId id="325" r:id="rId20"/>
    <p:sldId id="300" r:id="rId21"/>
    <p:sldId id="322" r:id="rId22"/>
    <p:sldId id="303" r:id="rId23"/>
    <p:sldId id="326" r:id="rId24"/>
    <p:sldId id="304" r:id="rId25"/>
    <p:sldId id="323" r:id="rId26"/>
    <p:sldId id="324" r:id="rId27"/>
    <p:sldId id="302" r:id="rId28"/>
    <p:sldId id="308" r:id="rId29"/>
    <p:sldId id="298" r:id="rId30"/>
    <p:sldId id="299" r:id="rId31"/>
    <p:sldId id="286" r:id="rId32"/>
  </p:sldIdLst>
  <p:sldSz cx="12192000" cy="6858000"/>
  <p:notesSz cx="6858000" cy="9144000"/>
  <p:defaultText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5E78"/>
    <a:srgbClr val="B39019"/>
    <a:srgbClr val="AD8100"/>
    <a:srgbClr val="D3D1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02" autoAdjust="0"/>
    <p:restoredTop sz="94660"/>
  </p:normalViewPr>
  <p:slideViewPr>
    <p:cSldViewPr snapToGrid="0">
      <p:cViewPr varScale="1">
        <p:scale>
          <a:sx n="136" d="100"/>
          <a:sy n="136" d="100"/>
        </p:scale>
        <p:origin x="278"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6778BD-22E6-F747-AD07-2627F21FB412}" type="datetimeFigureOut">
              <a:rPr lang="en-US" smtClean="0"/>
              <a:t>4/22/2024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5C6C5B-01DE-924F-9529-1A8D066B2C73}" type="slidenum">
              <a:rPr lang="en-US" smtClean="0"/>
              <a:t>‹#›</a:t>
            </a:fld>
            <a:endParaRPr lang="en-US"/>
          </a:p>
        </p:txBody>
      </p:sp>
    </p:spTree>
    <p:extLst>
      <p:ext uri="{BB962C8B-B14F-4D97-AF65-F5344CB8AC3E}">
        <p14:creationId xmlns:p14="http://schemas.microsoft.com/office/powerpoint/2010/main" val="676003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KW"/>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14/10/1445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39879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14/10/1445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429827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ar-KW"/>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14/10/1445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08616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14/10/1445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71589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KW"/>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6584352-4896-44F0-A209-39C488F0A516}" type="datetimeFigureOut">
              <a:rPr lang="ar-KW" smtClean="0"/>
              <a:t>14/10/1445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926815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5" name="Date Placeholder 4"/>
          <p:cNvSpPr>
            <a:spLocks noGrp="1"/>
          </p:cNvSpPr>
          <p:nvPr>
            <p:ph type="dt" sz="half" idx="10"/>
          </p:nvPr>
        </p:nvSpPr>
        <p:spPr/>
        <p:txBody>
          <a:bodyPr/>
          <a:lstStyle/>
          <a:p>
            <a:fld id="{A6584352-4896-44F0-A209-39C488F0A516}" type="datetimeFigureOut">
              <a:rPr lang="ar-KW" smtClean="0"/>
              <a:t>14/10/1445</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035341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ar-KW"/>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7" name="Date Placeholder 6"/>
          <p:cNvSpPr>
            <a:spLocks noGrp="1"/>
          </p:cNvSpPr>
          <p:nvPr>
            <p:ph type="dt" sz="half" idx="10"/>
          </p:nvPr>
        </p:nvSpPr>
        <p:spPr/>
        <p:txBody>
          <a:bodyPr/>
          <a:lstStyle/>
          <a:p>
            <a:fld id="{A6584352-4896-44F0-A209-39C488F0A516}" type="datetimeFigureOut">
              <a:rPr lang="ar-KW" smtClean="0"/>
              <a:t>14/10/1445</a:t>
            </a:fld>
            <a:endParaRPr lang="ar-KW"/>
          </a:p>
        </p:txBody>
      </p:sp>
      <p:sp>
        <p:nvSpPr>
          <p:cNvPr id="8" name="Footer Placeholder 7"/>
          <p:cNvSpPr>
            <a:spLocks noGrp="1"/>
          </p:cNvSpPr>
          <p:nvPr>
            <p:ph type="ftr" sz="quarter" idx="11"/>
          </p:nvPr>
        </p:nvSpPr>
        <p:spPr/>
        <p:txBody>
          <a:bodyPr/>
          <a:lstStyle/>
          <a:p>
            <a:endParaRPr lang="ar-KW"/>
          </a:p>
        </p:txBody>
      </p:sp>
      <p:sp>
        <p:nvSpPr>
          <p:cNvPr id="9" name="Slide Number Placeholder 8"/>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31335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Date Placeholder 2"/>
          <p:cNvSpPr>
            <a:spLocks noGrp="1"/>
          </p:cNvSpPr>
          <p:nvPr>
            <p:ph type="dt" sz="half" idx="10"/>
          </p:nvPr>
        </p:nvSpPr>
        <p:spPr/>
        <p:txBody>
          <a:bodyPr/>
          <a:lstStyle/>
          <a:p>
            <a:fld id="{A6584352-4896-44F0-A209-39C488F0A516}" type="datetimeFigureOut">
              <a:rPr lang="ar-KW" smtClean="0"/>
              <a:t>14/10/1445</a:t>
            </a:fld>
            <a:endParaRPr lang="ar-KW"/>
          </a:p>
        </p:txBody>
      </p:sp>
      <p:sp>
        <p:nvSpPr>
          <p:cNvPr id="4" name="Footer Placeholder 3"/>
          <p:cNvSpPr>
            <a:spLocks noGrp="1"/>
          </p:cNvSpPr>
          <p:nvPr>
            <p:ph type="ftr" sz="quarter" idx="11"/>
          </p:nvPr>
        </p:nvSpPr>
        <p:spPr/>
        <p:txBody>
          <a:bodyPr/>
          <a:lstStyle/>
          <a:p>
            <a:endParaRPr lang="ar-KW"/>
          </a:p>
        </p:txBody>
      </p:sp>
      <p:sp>
        <p:nvSpPr>
          <p:cNvPr id="5" name="Slide Number Placeholder 4"/>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21209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584352-4896-44F0-A209-39C488F0A516}" type="datetimeFigureOut">
              <a:rPr lang="ar-KW" smtClean="0"/>
              <a:t>14/10/1445</a:t>
            </a:fld>
            <a:endParaRPr lang="ar-KW"/>
          </a:p>
        </p:txBody>
      </p:sp>
      <p:sp>
        <p:nvSpPr>
          <p:cNvPr id="3" name="Footer Placeholder 2"/>
          <p:cNvSpPr>
            <a:spLocks noGrp="1"/>
          </p:cNvSpPr>
          <p:nvPr>
            <p:ph type="ftr" sz="quarter" idx="11"/>
          </p:nvPr>
        </p:nvSpPr>
        <p:spPr/>
        <p:txBody>
          <a:bodyPr/>
          <a:lstStyle/>
          <a:p>
            <a:endParaRPr lang="ar-KW"/>
          </a:p>
        </p:txBody>
      </p:sp>
      <p:sp>
        <p:nvSpPr>
          <p:cNvPr id="4" name="Slide Number Placeholder 3"/>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276751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KW"/>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14/10/1445</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3158060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KW"/>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14/10/1445</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56146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KW"/>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584352-4896-44F0-A209-39C488F0A516}" type="datetimeFigureOut">
              <a:rPr lang="ar-KW" smtClean="0"/>
              <a:t>14/10/1445</a:t>
            </a:fld>
            <a:endParaRPr lang="ar-KW"/>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KW"/>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17D6B5-4F74-419E-BB4B-29ED9B35EF7E}" type="slidenum">
              <a:rPr lang="ar-KW" smtClean="0"/>
              <a:t>‹#›</a:t>
            </a:fld>
            <a:endParaRPr lang="ar-KW"/>
          </a:p>
        </p:txBody>
      </p:sp>
    </p:spTree>
    <p:extLst>
      <p:ext uri="{BB962C8B-B14F-4D97-AF65-F5344CB8AC3E}">
        <p14:creationId xmlns:p14="http://schemas.microsoft.com/office/powerpoint/2010/main" val="33095026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2" name="Rectangle 1"/>
          <p:cNvSpPr/>
          <p:nvPr/>
        </p:nvSpPr>
        <p:spPr>
          <a:xfrm>
            <a:off x="3989179" y="5911150"/>
            <a:ext cx="3342582" cy="276999"/>
          </a:xfrm>
          <a:prstGeom prst="rect">
            <a:avLst/>
          </a:prstGeom>
        </p:spPr>
        <p:txBody>
          <a:bodyPr wrap="none">
            <a:spAutoFit/>
          </a:bodyPr>
          <a:lstStyle/>
          <a:p>
            <a:r>
              <a:rPr lang="ar-KW" sz="1200" dirty="0">
                <a:solidFill>
                  <a:srgbClr val="495E78"/>
                </a:solidFill>
                <a:cs typeface="mohammad bold art 1" pitchFamily="2" charset="-78"/>
              </a:rPr>
              <a:t>إدارة الرقابة الميدانية – قطاع الإشراف – أبريل  2024 </a:t>
            </a:r>
            <a:endParaRPr lang="en-GB" sz="1200" dirty="0">
              <a:solidFill>
                <a:srgbClr val="495E78"/>
              </a:solidFill>
              <a:cs typeface="mohammad bold art 1" pitchFamily="2" charset="-78"/>
            </a:endParaRPr>
          </a:p>
        </p:txBody>
      </p:sp>
      <p:sp>
        <p:nvSpPr>
          <p:cNvPr id="4" name="Title 1"/>
          <p:cNvSpPr>
            <a:spLocks noGrp="1"/>
          </p:cNvSpPr>
          <p:nvPr>
            <p:ph type="ctrTitle"/>
          </p:nvPr>
        </p:nvSpPr>
        <p:spPr>
          <a:xfrm>
            <a:off x="1524000" y="3201469"/>
            <a:ext cx="9144000" cy="999759"/>
          </a:xfrm>
        </p:spPr>
        <p:txBody>
          <a:bodyPr>
            <a:normAutofit fontScale="90000"/>
          </a:bodyPr>
          <a:lstStyle/>
          <a:p>
            <a:pPr rtl="1"/>
            <a:r>
              <a:rPr lang="ar-KW" sz="4400" b="1" dirty="0">
                <a:solidFill>
                  <a:srgbClr val="495E78"/>
                </a:solidFill>
                <a:cs typeface="mohammad bold art 1" pitchFamily="2" charset="-78"/>
              </a:rPr>
              <a:t>الشركات المدرجة في بورصة </a:t>
            </a:r>
            <a:r>
              <a:rPr lang="ar-KW" sz="4400" b="1">
                <a:solidFill>
                  <a:srgbClr val="495E78"/>
                </a:solidFill>
                <a:cs typeface="mohammad bold art 1" pitchFamily="2" charset="-78"/>
              </a:rPr>
              <a:t>الكويت للأوراق المالية</a:t>
            </a:r>
            <a:endParaRPr lang="ar-KW" sz="4400" b="1" dirty="0">
              <a:solidFill>
                <a:srgbClr val="495E78"/>
              </a:solidFill>
              <a:cs typeface="mohammad bold art 1" pitchFamily="2" charset="-78"/>
            </a:endParaRPr>
          </a:p>
        </p:txBody>
      </p:sp>
      <p:sp>
        <p:nvSpPr>
          <p:cNvPr id="5" name="Title 1">
            <a:extLst>
              <a:ext uri="{FF2B5EF4-FFF2-40B4-BE49-F238E27FC236}">
                <a16:creationId xmlns:a16="http://schemas.microsoft.com/office/drawing/2014/main" id="{271679C7-7CD4-4E91-A5BC-7F5E0FA07D68}"/>
              </a:ext>
            </a:extLst>
          </p:cNvPr>
          <p:cNvSpPr txBox="1">
            <a:spLocks/>
          </p:cNvSpPr>
          <p:nvPr/>
        </p:nvSpPr>
        <p:spPr>
          <a:xfrm>
            <a:off x="1524000" y="2201710"/>
            <a:ext cx="9144000" cy="9997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lang="ar-KW" sz="4400" b="1" dirty="0">
                <a:solidFill>
                  <a:srgbClr val="B39019"/>
                </a:solidFill>
                <a:cs typeface="mohammad bold art 1" pitchFamily="2" charset="-78"/>
              </a:rPr>
              <a:t>ورشة توعوية</a:t>
            </a:r>
          </a:p>
          <a:p>
            <a:pPr rtl="1"/>
            <a:endParaRPr lang="ar-KW" sz="4400" b="1" dirty="0">
              <a:solidFill>
                <a:srgbClr val="B39019"/>
              </a:solidFill>
              <a:cs typeface="mohammad bold art 1" pitchFamily="2" charset="-78"/>
            </a:endParaRPr>
          </a:p>
        </p:txBody>
      </p:sp>
    </p:spTree>
    <p:extLst>
      <p:ext uri="{BB962C8B-B14F-4D97-AF65-F5344CB8AC3E}">
        <p14:creationId xmlns:p14="http://schemas.microsoft.com/office/powerpoint/2010/main" val="7130739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kumimoji="0" lang="ar-KW" sz="2800" b="1" i="0" u="none" strike="noStrike" kern="1200" cap="none" spc="0" normalizeH="0" baseline="0" noProof="0" dirty="0">
                <a:ln>
                  <a:noFill/>
                </a:ln>
                <a:solidFill>
                  <a:srgbClr val="B39019"/>
                </a:solidFill>
                <a:effectLst/>
                <a:uLnTx/>
                <a:uFillTx/>
                <a:latin typeface="Sakkal Majalla" pitchFamily="2" charset="-78"/>
                <a:ea typeface="+mj-ea"/>
                <a:cs typeface="mohammad bold art 1" pitchFamily="2" charset="-78"/>
              </a:rPr>
              <a:t>الجزء الأول/ </a:t>
            </a:r>
            <a:r>
              <a:rPr kumimoji="0" lang="ar-KW" sz="2800" b="1" i="0" u="none" strike="noStrike" kern="1200" cap="none" spc="0" normalizeH="0" baseline="0" noProof="0" dirty="0">
                <a:ln>
                  <a:noFill/>
                </a:ln>
                <a:solidFill>
                  <a:srgbClr val="B39019"/>
                </a:solidFill>
                <a:effectLst/>
                <a:uLnTx/>
                <a:uFillTx/>
                <a:latin typeface="Calibri" pitchFamily="34" charset="0"/>
                <a:ea typeface="+mj-ea"/>
                <a:cs typeface="mohammad bold art 1" pitchFamily="2" charset="-78"/>
              </a:rPr>
              <a:t>الملاحظات التي يتكرر رصدها من قبل إدارة الرقابة الميدانية من خلال مهام التفتيش الميداني والمتعلقة بالكتاب العاشر (الإفصاح والشفافية):</a:t>
            </a:r>
            <a:endParaRPr lang="en-GB" sz="28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1793967"/>
            <a:ext cx="11277600" cy="5262979"/>
          </a:xfrm>
          <a:prstGeom prst="rect">
            <a:avLst/>
          </a:prstGeom>
        </p:spPr>
        <p:txBody>
          <a:bodyPr wrap="square">
            <a:spAutoFit/>
          </a:bodyPr>
          <a:lstStyle/>
          <a:p>
            <a:pPr lvl="0" algn="just" rtl="1" fontAlgn="base">
              <a:spcBef>
                <a:spcPts val="1200"/>
              </a:spcBef>
              <a:spcAft>
                <a:spcPts val="600"/>
              </a:spcAft>
            </a:pPr>
            <a:r>
              <a:rPr lang="ar-KW" sz="2400" u="sng" dirty="0">
                <a:solidFill>
                  <a:srgbClr val="B39019"/>
                </a:solidFill>
                <a:latin typeface="Calibri" pitchFamily="34" charset="0"/>
                <a:cs typeface="mohammad bold art 1" pitchFamily="2" charset="-78"/>
              </a:rPr>
              <a:t>المادة (4</a:t>
            </a:r>
            <a:r>
              <a:rPr lang="en-US" sz="2400" u="sng" dirty="0">
                <a:solidFill>
                  <a:srgbClr val="B39019"/>
                </a:solidFill>
                <a:latin typeface="Calibri" pitchFamily="34" charset="0"/>
                <a:cs typeface="mohammad bold art 1" pitchFamily="2" charset="-78"/>
              </a:rPr>
              <a:t> </a:t>
            </a:r>
            <a:r>
              <a:rPr lang="ar-KW" sz="2400" u="sng" dirty="0">
                <a:solidFill>
                  <a:srgbClr val="B39019"/>
                </a:solidFill>
                <a:latin typeface="Calibri" pitchFamily="34" charset="0"/>
                <a:cs typeface="mohammad bold art 1" pitchFamily="2" charset="-78"/>
              </a:rPr>
              <a:t>– 2</a:t>
            </a:r>
            <a:r>
              <a:rPr lang="en-US" sz="2400" u="sng" dirty="0">
                <a:solidFill>
                  <a:srgbClr val="B39019"/>
                </a:solidFill>
                <a:latin typeface="Calibri" pitchFamily="34" charset="0"/>
                <a:cs typeface="mohammad bold art 1" pitchFamily="2" charset="-78"/>
              </a:rPr>
              <a:t> </a:t>
            </a:r>
            <a:r>
              <a:rPr lang="ar-KW" sz="2400" u="sng" dirty="0">
                <a:solidFill>
                  <a:srgbClr val="B39019"/>
                </a:solidFill>
                <a:latin typeface="Calibri" pitchFamily="34" charset="0"/>
                <a:cs typeface="mohammad bold art 1" pitchFamily="2" charset="-78"/>
              </a:rPr>
              <a:t>– 1):</a:t>
            </a:r>
          </a:p>
          <a:p>
            <a:pPr marL="285750" algn="just" rtl="1" fontAlgn="base">
              <a:spcBef>
                <a:spcPct val="0"/>
              </a:spcBef>
              <a:spcAft>
                <a:spcPts val="600"/>
              </a:spcAft>
            </a:pPr>
            <a:r>
              <a:rPr lang="ar-KW" sz="2000" dirty="0">
                <a:solidFill>
                  <a:schemeClr val="tx2"/>
                </a:solidFill>
                <a:latin typeface="Calibri" pitchFamily="34" charset="0"/>
                <a:cs typeface="mohammad bold art 1" pitchFamily="2" charset="-78"/>
              </a:rPr>
              <a:t>يجب على الشركة المدرجة أن تقوم بالإفصاح فوراً عن المعلومات الجوهرية المتعلقة بها، وذلك على النحو التالي:</a:t>
            </a:r>
          </a:p>
          <a:p>
            <a:pPr marL="285750" algn="just" rtl="1" fontAlgn="base">
              <a:spcBef>
                <a:spcPct val="0"/>
              </a:spcBef>
              <a:spcAft>
                <a:spcPts val="600"/>
              </a:spcAft>
            </a:pPr>
            <a:r>
              <a:rPr lang="ar-KW" sz="2000" dirty="0">
                <a:solidFill>
                  <a:schemeClr val="tx2"/>
                </a:solidFill>
                <a:latin typeface="Calibri" pitchFamily="34" charset="0"/>
                <a:cs typeface="mohammad bold art 1" pitchFamily="2" charset="-78"/>
              </a:rPr>
              <a:t>1. إذا ما توافرت المعلومة خلال أوقات عمل الهيئة والبورصة فيتعين الإفصاح فور توافر المعلومة الجوهرية، مع اتخاذ كافة الاحتياطات اللازمة لعدم تسريب المعلومات قبل الإفصاح عنها.</a:t>
            </a:r>
          </a:p>
          <a:p>
            <a:pPr marL="285750" algn="just" rtl="1" fontAlgn="base">
              <a:spcBef>
                <a:spcPct val="0"/>
              </a:spcBef>
              <a:spcAft>
                <a:spcPts val="600"/>
              </a:spcAft>
            </a:pPr>
            <a:r>
              <a:rPr lang="ar-KW" sz="2000" dirty="0">
                <a:solidFill>
                  <a:schemeClr val="tx2"/>
                </a:solidFill>
                <a:latin typeface="Calibri" pitchFamily="34" charset="0"/>
                <a:cs typeface="mohammad bold art 1" pitchFamily="2" charset="-78"/>
              </a:rPr>
              <a:t>2. إذا ما توافرت المعلومة خارج أوقات عمل الهيئة والبورصة، يكون الإفصاح قبل خمسة عشر دقيقة من بدء جلسة التداول التالية من توافر المعلومة الجوهرية.</a:t>
            </a:r>
          </a:p>
          <a:p>
            <a:pPr marL="285750" algn="just" rtl="1" fontAlgn="base">
              <a:spcBef>
                <a:spcPct val="0"/>
              </a:spcBef>
              <a:spcAft>
                <a:spcPts val="600"/>
              </a:spcAft>
            </a:pPr>
            <a:endParaRPr lang="ar-KW" dirty="0">
              <a:solidFill>
                <a:schemeClr val="tx2"/>
              </a:solidFill>
              <a:latin typeface="Calibri" pitchFamily="34" charset="0"/>
              <a:cs typeface="mohammad bold art 1" pitchFamily="2" charset="-78"/>
            </a:endParaRPr>
          </a:p>
          <a:p>
            <a:pPr marL="285750" algn="just" rtl="1" fontAlgn="base">
              <a:spcBef>
                <a:spcPct val="0"/>
              </a:spcBef>
              <a:spcAft>
                <a:spcPts val="600"/>
              </a:spcAft>
            </a:pPr>
            <a:r>
              <a:rPr lang="ar-KW" sz="2400" u="sng" dirty="0">
                <a:solidFill>
                  <a:srgbClr val="B39019"/>
                </a:solidFill>
                <a:latin typeface="Calibri" pitchFamily="34" charset="0"/>
                <a:cs typeface="mohammad bold art 1" pitchFamily="2" charset="-78"/>
              </a:rPr>
              <a:t>الأخطاء المتكررة المتعلقة بالمادة المذكورة أعلاه:</a:t>
            </a:r>
            <a:endParaRPr lang="ar-KW" sz="2400" dirty="0">
              <a:solidFill>
                <a:schemeClr val="tx2"/>
              </a:solidFill>
              <a:latin typeface="Calibri" pitchFamily="34" charset="0"/>
              <a:cs typeface="mohammad bold art 1" pitchFamily="2" charset="-78"/>
            </a:endParaRPr>
          </a:p>
          <a:p>
            <a:pPr marL="285750" algn="just" rtl="1" fontAlgn="base">
              <a:spcBef>
                <a:spcPct val="0"/>
              </a:spcBef>
              <a:spcAft>
                <a:spcPts val="600"/>
              </a:spcAft>
            </a:pPr>
            <a:r>
              <a:rPr lang="ar-KW" sz="2000" dirty="0">
                <a:solidFill>
                  <a:schemeClr val="tx2"/>
                </a:solidFill>
                <a:latin typeface="Calibri" pitchFamily="34" charset="0"/>
                <a:cs typeface="mohammad bold art 1" pitchFamily="2" charset="-78"/>
              </a:rPr>
              <a:t>عدم قيام الشركات بالإفصاح عن معلومات مؤثرة توافرت لديها خارج أوقات عمل الهيئة والبورصة، وذلك قبل خمسة عشر دقيقة من بدء جلسة التداول التالية من توافر المعلومة الجوهرية.</a:t>
            </a:r>
          </a:p>
          <a:p>
            <a:pPr marL="285750" algn="just" rtl="1" fontAlgn="base">
              <a:spcBef>
                <a:spcPct val="0"/>
              </a:spcBef>
              <a:spcAft>
                <a:spcPts val="600"/>
              </a:spcAft>
            </a:pPr>
            <a:endParaRPr lang="ar-KW" sz="2000" u="sng" dirty="0">
              <a:solidFill>
                <a:srgbClr val="B39019"/>
              </a:solidFill>
              <a:latin typeface="Calibri" pitchFamily="34" charset="0"/>
              <a:cs typeface="mohammad bold art 1" pitchFamily="2" charset="-78"/>
            </a:endParaRPr>
          </a:p>
          <a:p>
            <a:pPr marL="285750" algn="just" rtl="1" fontAlgn="base">
              <a:spcBef>
                <a:spcPct val="0"/>
              </a:spcBef>
              <a:spcAft>
                <a:spcPts val="600"/>
              </a:spcAft>
            </a:pPr>
            <a:endParaRPr lang="ar-KW" sz="2400" u="sng" dirty="0">
              <a:solidFill>
                <a:srgbClr val="B39019"/>
              </a:solidFill>
              <a:latin typeface="Calibri" pitchFamily="34" charset="0"/>
              <a:cs typeface="mohammad bold art 1" pitchFamily="2" charset="-78"/>
            </a:endParaRPr>
          </a:p>
          <a:p>
            <a:pPr marL="285750" algn="just" rtl="1" fontAlgn="base">
              <a:spcBef>
                <a:spcPct val="0"/>
              </a:spcBef>
              <a:spcAft>
                <a:spcPts val="600"/>
              </a:spcAft>
            </a:pPr>
            <a:endParaRPr lang="ar-KW" sz="21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2348478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 calcmode="lin" valueType="num">
                                      <p:cBhvr additive="base">
                                        <p:cTn id="1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 calcmode="lin" valueType="num">
                                      <p:cBhvr additive="base">
                                        <p:cTn id="1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anim calcmode="lin" valueType="num">
                                      <p:cBhvr additive="base">
                                        <p:cTn id="19"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anim calcmode="lin" valueType="num">
                                      <p:cBhvr additive="base">
                                        <p:cTn id="2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 calcmode="lin" valueType="num">
                                      <p:cBhvr additive="base">
                                        <p:cTn id="2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kumimoji="0" lang="ar-KW" sz="2800" b="1" i="0" u="none" strike="noStrike" kern="1200" cap="none" spc="0" normalizeH="0" baseline="0" noProof="0" dirty="0">
                <a:ln>
                  <a:noFill/>
                </a:ln>
                <a:solidFill>
                  <a:srgbClr val="B39019"/>
                </a:solidFill>
                <a:effectLst/>
                <a:uLnTx/>
                <a:uFillTx/>
                <a:latin typeface="Sakkal Majalla" pitchFamily="2" charset="-78"/>
                <a:ea typeface="+mj-ea"/>
                <a:cs typeface="mohammad bold art 1" pitchFamily="2" charset="-78"/>
              </a:rPr>
              <a:t>الجزء الأول/ </a:t>
            </a:r>
            <a:r>
              <a:rPr kumimoji="0" lang="ar-KW" sz="2800" b="1" i="0" u="none" strike="noStrike" kern="1200" cap="none" spc="0" normalizeH="0" baseline="0" noProof="0" dirty="0">
                <a:ln>
                  <a:noFill/>
                </a:ln>
                <a:solidFill>
                  <a:srgbClr val="B39019"/>
                </a:solidFill>
                <a:effectLst/>
                <a:uLnTx/>
                <a:uFillTx/>
                <a:latin typeface="Calibri" pitchFamily="34" charset="0"/>
                <a:ea typeface="+mj-ea"/>
                <a:cs typeface="mohammad bold art 1" pitchFamily="2" charset="-78"/>
              </a:rPr>
              <a:t>الملاحظات التي يتكرر رصدها من قبل إدارة الرقابة الميدانية من خلال مهام التفتيش الميداني والمتعلقة بالكتاب العاشر (الإفصاح والشفافية):</a:t>
            </a:r>
            <a:endParaRPr lang="en-GB" sz="28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1793967"/>
            <a:ext cx="11277600" cy="3046988"/>
          </a:xfrm>
          <a:prstGeom prst="rect">
            <a:avLst/>
          </a:prstGeom>
        </p:spPr>
        <p:txBody>
          <a:bodyPr wrap="square">
            <a:spAutoFit/>
          </a:bodyPr>
          <a:lstStyle/>
          <a:p>
            <a:pPr lvl="0" algn="just" rtl="1" fontAlgn="base">
              <a:spcBef>
                <a:spcPts val="1200"/>
              </a:spcBef>
              <a:spcAft>
                <a:spcPts val="600"/>
              </a:spcAft>
            </a:pPr>
            <a:r>
              <a:rPr lang="ar-KW" sz="2400" u="sng" dirty="0">
                <a:solidFill>
                  <a:srgbClr val="B39019"/>
                </a:solidFill>
                <a:latin typeface="Calibri" pitchFamily="34" charset="0"/>
                <a:cs typeface="mohammad bold art 1" pitchFamily="2" charset="-78"/>
              </a:rPr>
              <a:t>المادة (4</a:t>
            </a:r>
            <a:r>
              <a:rPr lang="en-US" sz="2400" u="sng" dirty="0">
                <a:solidFill>
                  <a:srgbClr val="B39019"/>
                </a:solidFill>
                <a:latin typeface="Calibri" pitchFamily="34" charset="0"/>
                <a:cs typeface="mohammad bold art 1" pitchFamily="2" charset="-78"/>
              </a:rPr>
              <a:t> </a:t>
            </a:r>
            <a:r>
              <a:rPr lang="ar-KW" sz="2400" u="sng" dirty="0">
                <a:solidFill>
                  <a:srgbClr val="B39019"/>
                </a:solidFill>
                <a:latin typeface="Calibri" pitchFamily="34" charset="0"/>
                <a:cs typeface="mohammad bold art 1" pitchFamily="2" charset="-78"/>
              </a:rPr>
              <a:t>– 7</a:t>
            </a:r>
            <a:r>
              <a:rPr lang="en-US" sz="2400" u="sng" dirty="0">
                <a:solidFill>
                  <a:srgbClr val="B39019"/>
                </a:solidFill>
                <a:latin typeface="Calibri" pitchFamily="34" charset="0"/>
                <a:cs typeface="mohammad bold art 1" pitchFamily="2" charset="-78"/>
              </a:rPr>
              <a:t> </a:t>
            </a:r>
            <a:r>
              <a:rPr lang="ar-KW" sz="2400" u="sng" dirty="0">
                <a:solidFill>
                  <a:srgbClr val="B39019"/>
                </a:solidFill>
                <a:latin typeface="Calibri" pitchFamily="34" charset="0"/>
                <a:cs typeface="mohammad bold art 1" pitchFamily="2" charset="-78"/>
              </a:rPr>
              <a:t>– 1):</a:t>
            </a:r>
          </a:p>
          <a:p>
            <a:pPr marL="285750" algn="just" rtl="1" fontAlgn="base">
              <a:spcBef>
                <a:spcPct val="0"/>
              </a:spcBef>
              <a:spcAft>
                <a:spcPts val="600"/>
              </a:spcAft>
            </a:pPr>
            <a:r>
              <a:rPr lang="ar-KW" sz="2000" dirty="0">
                <a:solidFill>
                  <a:schemeClr val="tx2"/>
                </a:solidFill>
                <a:latin typeface="Calibri" pitchFamily="34" charset="0"/>
                <a:cs typeface="mohammad bold art 1" pitchFamily="2" charset="-78"/>
              </a:rPr>
              <a:t>يتعين على الشركة المدرجة أن تقوم بتوفير </a:t>
            </a:r>
            <a:r>
              <a:rPr lang="ar-KW" sz="2000" dirty="0" err="1">
                <a:solidFill>
                  <a:schemeClr val="tx2"/>
                </a:solidFill>
                <a:latin typeface="Calibri" pitchFamily="34" charset="0"/>
                <a:cs typeface="mohammad bold art 1" pitchFamily="2" charset="-78"/>
              </a:rPr>
              <a:t>الإفصاحات</a:t>
            </a:r>
            <a:r>
              <a:rPr lang="ar-KW" sz="2000" dirty="0">
                <a:solidFill>
                  <a:schemeClr val="tx2"/>
                </a:solidFill>
                <a:latin typeface="Calibri" pitchFamily="34" charset="0"/>
                <a:cs typeface="mohammad bold art 1" pitchFamily="2" charset="-78"/>
              </a:rPr>
              <a:t> عن المعلومات الجوهرية المتعلقة بها على موقعها الإلكتروني، مع الاحتفاظ بأرشيف على موقعها الإلكتروني لهذه </a:t>
            </a:r>
            <a:r>
              <a:rPr lang="ar-KW" sz="2000" dirty="0" err="1">
                <a:solidFill>
                  <a:schemeClr val="tx2"/>
                </a:solidFill>
                <a:latin typeface="Calibri" pitchFamily="34" charset="0"/>
                <a:cs typeface="mohammad bold art 1" pitchFamily="2" charset="-78"/>
              </a:rPr>
              <a:t>الإفصاحات</a:t>
            </a:r>
            <a:r>
              <a:rPr lang="ar-KW" sz="2000" dirty="0">
                <a:solidFill>
                  <a:schemeClr val="tx2"/>
                </a:solidFill>
                <a:latin typeface="Calibri" pitchFamily="34" charset="0"/>
                <a:cs typeface="mohammad bold art 1" pitchFamily="2" charset="-78"/>
              </a:rPr>
              <a:t> عن خمس سنوات سابقة، على أن يتاح في جميع الأوقات الاطلاع على هذه </a:t>
            </a:r>
            <a:r>
              <a:rPr lang="ar-KW" sz="2000" dirty="0" err="1">
                <a:solidFill>
                  <a:schemeClr val="tx2"/>
                </a:solidFill>
                <a:latin typeface="Calibri" pitchFamily="34" charset="0"/>
                <a:cs typeface="mohammad bold art 1" pitchFamily="2" charset="-78"/>
              </a:rPr>
              <a:t>الإفصاحات</a:t>
            </a:r>
            <a:r>
              <a:rPr lang="ar-KW" sz="2000" dirty="0">
                <a:solidFill>
                  <a:schemeClr val="tx2"/>
                </a:solidFill>
                <a:latin typeface="Calibri" pitchFamily="34" charset="0"/>
                <a:cs typeface="mohammad bold art 1" pitchFamily="2" charset="-78"/>
              </a:rPr>
              <a:t> لأي شخص دون مقابل.</a:t>
            </a:r>
          </a:p>
          <a:p>
            <a:pPr marL="285750" algn="just" rtl="1" fontAlgn="base">
              <a:spcBef>
                <a:spcPct val="0"/>
              </a:spcBef>
              <a:spcAft>
                <a:spcPts val="600"/>
              </a:spcAft>
            </a:pPr>
            <a:endParaRPr lang="ar-KW" dirty="0">
              <a:solidFill>
                <a:schemeClr val="tx2"/>
              </a:solidFill>
              <a:latin typeface="Calibri" pitchFamily="34" charset="0"/>
              <a:cs typeface="mohammad bold art 1" pitchFamily="2" charset="-78"/>
            </a:endParaRPr>
          </a:p>
          <a:p>
            <a:pPr marL="285750" algn="just" rtl="1" fontAlgn="base">
              <a:spcBef>
                <a:spcPct val="0"/>
              </a:spcBef>
              <a:spcAft>
                <a:spcPts val="600"/>
              </a:spcAft>
            </a:pPr>
            <a:r>
              <a:rPr lang="ar-KW" sz="2400" u="sng" dirty="0">
                <a:solidFill>
                  <a:srgbClr val="B39019"/>
                </a:solidFill>
                <a:latin typeface="Calibri" pitchFamily="34" charset="0"/>
                <a:cs typeface="mohammad bold art 1" pitchFamily="2" charset="-78"/>
              </a:rPr>
              <a:t>الأخطاء المتكررة المتعلقة بالمادة المذكورة أعلاه:</a:t>
            </a:r>
            <a:endParaRPr lang="ar-KW" sz="2400" dirty="0">
              <a:solidFill>
                <a:schemeClr val="tx2"/>
              </a:solidFill>
              <a:latin typeface="Calibri" pitchFamily="34" charset="0"/>
              <a:cs typeface="mohammad bold art 1" pitchFamily="2" charset="-78"/>
            </a:endParaRPr>
          </a:p>
          <a:p>
            <a:pPr marL="285750" algn="just" rtl="1" fontAlgn="base">
              <a:spcBef>
                <a:spcPct val="0"/>
              </a:spcBef>
              <a:spcAft>
                <a:spcPts val="600"/>
              </a:spcAft>
            </a:pPr>
            <a:r>
              <a:rPr lang="ar-KW" sz="2000" dirty="0">
                <a:solidFill>
                  <a:schemeClr val="tx2"/>
                </a:solidFill>
                <a:latin typeface="Calibri" pitchFamily="34" charset="0"/>
                <a:cs typeface="mohammad bold art 1" pitchFamily="2" charset="-78"/>
              </a:rPr>
              <a:t>عدم قيام الشركات بتوفير جميع </a:t>
            </a:r>
            <a:r>
              <a:rPr lang="ar-KW" sz="2000" dirty="0" err="1">
                <a:solidFill>
                  <a:schemeClr val="tx2"/>
                </a:solidFill>
                <a:latin typeface="Calibri" pitchFamily="34" charset="0"/>
                <a:cs typeface="mohammad bold art 1" pitchFamily="2" charset="-78"/>
              </a:rPr>
              <a:t>الإفصاحات</a:t>
            </a:r>
            <a:r>
              <a:rPr lang="ar-KW" sz="2000" dirty="0">
                <a:solidFill>
                  <a:schemeClr val="tx2"/>
                </a:solidFill>
                <a:latin typeface="Calibri" pitchFamily="34" charset="0"/>
                <a:cs typeface="mohammad bold art 1" pitchFamily="2" charset="-78"/>
              </a:rPr>
              <a:t> على موقعها الإلكتروني. </a:t>
            </a:r>
            <a:endParaRPr lang="ar-KW" sz="2400" u="sng" dirty="0">
              <a:solidFill>
                <a:srgbClr val="B39019"/>
              </a:solidFill>
              <a:latin typeface="Calibri" pitchFamily="34" charset="0"/>
              <a:cs typeface="mohammad bold art 1" pitchFamily="2" charset="-78"/>
            </a:endParaRPr>
          </a:p>
          <a:p>
            <a:pPr marL="285750" algn="just" rtl="1" fontAlgn="base">
              <a:spcBef>
                <a:spcPct val="0"/>
              </a:spcBef>
              <a:spcAft>
                <a:spcPts val="600"/>
              </a:spcAft>
            </a:pPr>
            <a:endParaRPr lang="ar-KW" sz="21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3568591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 calcmode="lin" valueType="num">
                                      <p:cBhvr additive="base">
                                        <p:cTn id="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anim calcmode="lin" valueType="num">
                                      <p:cBhvr additive="base">
                                        <p:cTn id="1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 calcmode="lin" valueType="num">
                                      <p:cBhvr additive="base">
                                        <p:cTn id="15"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0" end="0"/>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kumimoji="0" lang="ar-KW" sz="2800" b="1" i="0" u="none" strike="noStrike" kern="1200" cap="none" spc="0" normalizeH="0" baseline="0" noProof="0" dirty="0">
                <a:ln>
                  <a:noFill/>
                </a:ln>
                <a:solidFill>
                  <a:srgbClr val="B39019"/>
                </a:solidFill>
                <a:effectLst/>
                <a:uLnTx/>
                <a:uFillTx/>
                <a:latin typeface="Sakkal Majalla" pitchFamily="2" charset="-78"/>
                <a:ea typeface="+mj-ea"/>
                <a:cs typeface="mohammad bold art 1" pitchFamily="2" charset="-78"/>
              </a:rPr>
              <a:t>الجزء الأول/ </a:t>
            </a:r>
            <a:r>
              <a:rPr kumimoji="0" lang="ar-KW" sz="2800" b="1" i="0" u="none" strike="noStrike" kern="1200" cap="none" spc="0" normalizeH="0" baseline="0" noProof="0" dirty="0">
                <a:ln>
                  <a:noFill/>
                </a:ln>
                <a:solidFill>
                  <a:srgbClr val="B39019"/>
                </a:solidFill>
                <a:effectLst/>
                <a:uLnTx/>
                <a:uFillTx/>
                <a:latin typeface="Calibri" pitchFamily="34" charset="0"/>
                <a:ea typeface="+mj-ea"/>
                <a:cs typeface="mohammad bold art 1" pitchFamily="2" charset="-78"/>
              </a:rPr>
              <a:t>الملاحظات التي يتكرر رصدها من قبل إدارة الرقابة الميدانية من خلال مهام التفتيش الميداني والمتعلقة بالكتاب العاشر (الإفصاح والشفافية):</a:t>
            </a:r>
            <a:endParaRPr lang="en-GB" sz="28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1793967"/>
            <a:ext cx="11277600" cy="3062377"/>
          </a:xfrm>
          <a:prstGeom prst="rect">
            <a:avLst/>
          </a:prstGeom>
        </p:spPr>
        <p:txBody>
          <a:bodyPr wrap="square">
            <a:spAutoFit/>
          </a:bodyPr>
          <a:lstStyle/>
          <a:p>
            <a:pPr lvl="0" algn="just" rtl="1" fontAlgn="base">
              <a:spcBef>
                <a:spcPts val="1200"/>
              </a:spcBef>
              <a:spcAft>
                <a:spcPts val="600"/>
              </a:spcAft>
            </a:pPr>
            <a:r>
              <a:rPr lang="ar-KW" sz="2800" u="sng" dirty="0">
                <a:solidFill>
                  <a:srgbClr val="B39019"/>
                </a:solidFill>
                <a:latin typeface="Calibri" pitchFamily="34" charset="0"/>
                <a:cs typeface="mohammad bold art 1" pitchFamily="2" charset="-78"/>
              </a:rPr>
              <a:t>المادة (4</a:t>
            </a:r>
            <a:r>
              <a:rPr lang="en-US" sz="2800" u="sng" dirty="0">
                <a:solidFill>
                  <a:srgbClr val="B39019"/>
                </a:solidFill>
                <a:latin typeface="Calibri" pitchFamily="34" charset="0"/>
                <a:cs typeface="mohammad bold art 1" pitchFamily="2" charset="-78"/>
              </a:rPr>
              <a:t> </a:t>
            </a:r>
            <a:r>
              <a:rPr lang="ar-KW" sz="2800" u="sng" dirty="0">
                <a:solidFill>
                  <a:srgbClr val="B39019"/>
                </a:solidFill>
                <a:latin typeface="Calibri" pitchFamily="34" charset="0"/>
                <a:cs typeface="mohammad bold art 1" pitchFamily="2" charset="-78"/>
              </a:rPr>
              <a:t>– 7</a:t>
            </a:r>
            <a:r>
              <a:rPr lang="en-US" sz="2800" u="sng" dirty="0">
                <a:solidFill>
                  <a:srgbClr val="B39019"/>
                </a:solidFill>
                <a:latin typeface="Calibri" pitchFamily="34" charset="0"/>
                <a:cs typeface="mohammad bold art 1" pitchFamily="2" charset="-78"/>
              </a:rPr>
              <a:t> </a:t>
            </a:r>
            <a:r>
              <a:rPr lang="ar-KW" sz="2800" u="sng" dirty="0">
                <a:solidFill>
                  <a:srgbClr val="B39019"/>
                </a:solidFill>
                <a:latin typeface="Calibri" pitchFamily="34" charset="0"/>
                <a:cs typeface="mohammad bold art 1" pitchFamily="2" charset="-78"/>
              </a:rPr>
              <a:t>– 2):</a:t>
            </a:r>
          </a:p>
          <a:p>
            <a:pPr marL="285750" algn="just" rtl="1" fontAlgn="base">
              <a:spcBef>
                <a:spcPct val="0"/>
              </a:spcBef>
              <a:spcAft>
                <a:spcPts val="600"/>
              </a:spcAft>
            </a:pPr>
            <a:r>
              <a:rPr lang="ar-KW" sz="2400" dirty="0">
                <a:solidFill>
                  <a:schemeClr val="tx2"/>
                </a:solidFill>
                <a:latin typeface="Calibri" pitchFamily="34" charset="0"/>
                <a:cs typeface="mohammad bold art 1" pitchFamily="2" charset="-78"/>
              </a:rPr>
              <a:t>يجب على الشركة المدرجة التأكد من عدم الإعلان عن معلومات جوهرية من خلال موقعها الإلكتروني قبل نشر الإفصاح في البورصة.</a:t>
            </a:r>
          </a:p>
          <a:p>
            <a:pPr marL="285750" algn="just" rtl="1" fontAlgn="base">
              <a:spcBef>
                <a:spcPct val="0"/>
              </a:spcBef>
              <a:spcAft>
                <a:spcPts val="600"/>
              </a:spcAft>
            </a:pPr>
            <a:r>
              <a:rPr lang="ar-KW" sz="2800" u="sng" dirty="0">
                <a:solidFill>
                  <a:srgbClr val="B39019"/>
                </a:solidFill>
                <a:latin typeface="Calibri" pitchFamily="34" charset="0"/>
                <a:cs typeface="mohammad bold art 1" pitchFamily="2" charset="-78"/>
              </a:rPr>
              <a:t>الأخطاء المتكررة المتعلقة بالمادة المذكورة أعلاه:</a:t>
            </a:r>
            <a:endParaRPr lang="ar-KW" sz="2800" dirty="0">
              <a:solidFill>
                <a:schemeClr val="tx2"/>
              </a:solidFill>
              <a:latin typeface="Calibri" pitchFamily="34" charset="0"/>
              <a:cs typeface="mohammad bold art 1" pitchFamily="2" charset="-78"/>
            </a:endParaRPr>
          </a:p>
          <a:p>
            <a:pPr marL="285750" algn="just" rtl="1" fontAlgn="base">
              <a:spcBef>
                <a:spcPct val="0"/>
              </a:spcBef>
              <a:spcAft>
                <a:spcPts val="600"/>
              </a:spcAft>
            </a:pPr>
            <a:r>
              <a:rPr lang="ar-KW" sz="2400" dirty="0">
                <a:solidFill>
                  <a:schemeClr val="tx2"/>
                </a:solidFill>
                <a:latin typeface="Calibri" pitchFamily="34" charset="0"/>
                <a:cs typeface="mohammad bold art 1" pitchFamily="2" charset="-78"/>
              </a:rPr>
              <a:t>قيام الشركات بالإفصاح عن معلومات جوهرية من خلال موقعها الإلكتروني قبل نشر تلك </a:t>
            </a:r>
            <a:r>
              <a:rPr lang="ar-KW" sz="2400" dirty="0" err="1">
                <a:solidFill>
                  <a:schemeClr val="tx2"/>
                </a:solidFill>
                <a:latin typeface="Calibri" pitchFamily="34" charset="0"/>
                <a:cs typeface="mohammad bold art 1" pitchFamily="2" charset="-78"/>
              </a:rPr>
              <a:t>الإفصاحات</a:t>
            </a:r>
            <a:r>
              <a:rPr lang="ar-KW" sz="2400" dirty="0">
                <a:solidFill>
                  <a:schemeClr val="tx2"/>
                </a:solidFill>
                <a:latin typeface="Calibri" pitchFamily="34" charset="0"/>
                <a:cs typeface="mohammad bold art 1" pitchFamily="2" charset="-78"/>
              </a:rPr>
              <a:t> على موقع البورصة.</a:t>
            </a:r>
            <a:endParaRPr lang="en-US" sz="2400" dirty="0">
              <a:solidFill>
                <a:schemeClr val="tx2"/>
              </a:solidFill>
              <a:latin typeface="Calibri" pitchFamily="34" charset="0"/>
              <a:cs typeface="mohammad bold art 1" pitchFamily="2" charset="-78"/>
            </a:endParaRPr>
          </a:p>
          <a:p>
            <a:pPr marL="285750" algn="just" rtl="1" fontAlgn="base">
              <a:spcBef>
                <a:spcPct val="0"/>
              </a:spcBef>
              <a:spcAft>
                <a:spcPts val="600"/>
              </a:spcAft>
            </a:pPr>
            <a:endParaRPr lang="ar-KW" sz="21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3671665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anim calcmode="lin" valueType="num">
                                      <p:cBhvr additive="base">
                                        <p:cTn id="1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 calcmode="lin" valueType="num">
                                      <p:cBhvr additive="base">
                                        <p:cTn id="15"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0" end="0"/>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kumimoji="0" lang="ar-KW" sz="2800" b="1" i="0" u="none" strike="noStrike" kern="1200" cap="none" spc="0" normalizeH="0" baseline="0" noProof="0" dirty="0">
                <a:ln>
                  <a:noFill/>
                </a:ln>
                <a:solidFill>
                  <a:srgbClr val="B39019"/>
                </a:solidFill>
                <a:effectLst/>
                <a:uLnTx/>
                <a:uFillTx/>
                <a:latin typeface="Sakkal Majalla" pitchFamily="2" charset="-78"/>
                <a:ea typeface="+mj-ea"/>
                <a:cs typeface="mohammad bold art 1" pitchFamily="2" charset="-78"/>
              </a:rPr>
              <a:t>الجزء الأول/ </a:t>
            </a:r>
            <a:r>
              <a:rPr kumimoji="0" lang="ar-KW" sz="2800" b="1" i="0" u="none" strike="noStrike" kern="1200" cap="none" spc="0" normalizeH="0" baseline="0" noProof="0" dirty="0">
                <a:ln>
                  <a:noFill/>
                </a:ln>
                <a:solidFill>
                  <a:srgbClr val="B39019"/>
                </a:solidFill>
                <a:effectLst/>
                <a:uLnTx/>
                <a:uFillTx/>
                <a:latin typeface="Calibri" pitchFamily="34" charset="0"/>
                <a:ea typeface="+mj-ea"/>
                <a:cs typeface="mohammad bold art 1" pitchFamily="2" charset="-78"/>
              </a:rPr>
              <a:t>الملاحظات التي يتكرر رصدها من قبل إدارة الرقابة الميدانية من خلال مهام التفتيش الميداني والمتعلقة بالكتاب العاشر (الإفصاح والشفافية):</a:t>
            </a:r>
            <a:endParaRPr lang="en-GB" sz="28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1793967"/>
            <a:ext cx="11277600" cy="5124480"/>
          </a:xfrm>
          <a:prstGeom prst="rect">
            <a:avLst/>
          </a:prstGeom>
        </p:spPr>
        <p:txBody>
          <a:bodyPr wrap="square">
            <a:spAutoFit/>
          </a:bodyPr>
          <a:lstStyle/>
          <a:p>
            <a:pPr lvl="0" algn="just" rtl="1" fontAlgn="base">
              <a:spcBef>
                <a:spcPts val="1200"/>
              </a:spcBef>
              <a:spcAft>
                <a:spcPts val="600"/>
              </a:spcAft>
            </a:pPr>
            <a:r>
              <a:rPr lang="ar-KW" sz="2400" u="sng" dirty="0">
                <a:solidFill>
                  <a:srgbClr val="B39019"/>
                </a:solidFill>
                <a:latin typeface="Calibri" pitchFamily="34" charset="0"/>
                <a:cs typeface="mohammad bold art 1" pitchFamily="2" charset="-78"/>
              </a:rPr>
              <a:t>البندين (6) و (9) من الملحق رقم (9):</a:t>
            </a:r>
          </a:p>
          <a:p>
            <a:pPr marL="285750" algn="just" rtl="1" fontAlgn="base">
              <a:spcBef>
                <a:spcPct val="0"/>
              </a:spcBef>
              <a:spcAft>
                <a:spcPts val="600"/>
              </a:spcAft>
            </a:pPr>
            <a:r>
              <a:rPr lang="ar-KW" sz="2000" dirty="0">
                <a:solidFill>
                  <a:schemeClr val="tx2"/>
                </a:solidFill>
                <a:latin typeface="Calibri" pitchFamily="34" charset="0"/>
                <a:cs typeface="mohammad bold art 1" pitchFamily="2" charset="-78"/>
              </a:rPr>
              <a:t>يجب على الشركة المدرجة أن تفصح عن اجتماعات مجلس الإدارة في الأحوال التي يتخذ فيها توصيات أو قرارات تتعلق بالأمور التالية:</a:t>
            </a:r>
          </a:p>
          <a:p>
            <a:pPr marL="285750" algn="justLow" rtl="1" fontAlgn="base">
              <a:spcBef>
                <a:spcPct val="0"/>
              </a:spcBef>
              <a:spcAft>
                <a:spcPts val="600"/>
              </a:spcAft>
            </a:pPr>
            <a:r>
              <a:rPr lang="ar-KW" sz="2000" dirty="0">
                <a:solidFill>
                  <a:schemeClr val="tx2"/>
                </a:solidFill>
                <a:latin typeface="Calibri" pitchFamily="34" charset="0"/>
                <a:cs typeface="mohammad bold art 1" pitchFamily="2" charset="-78"/>
              </a:rPr>
              <a:t>...</a:t>
            </a:r>
          </a:p>
          <a:p>
            <a:pPr marL="285750" algn="justLow" rtl="1" fontAlgn="base">
              <a:spcBef>
                <a:spcPct val="0"/>
              </a:spcBef>
              <a:spcAft>
                <a:spcPts val="600"/>
              </a:spcAft>
            </a:pPr>
            <a:r>
              <a:rPr lang="ar-KW" sz="2000" dirty="0">
                <a:solidFill>
                  <a:schemeClr val="tx2"/>
                </a:solidFill>
                <a:latin typeface="Calibri" pitchFamily="34" charset="0"/>
                <a:cs typeface="mohammad bold art 1" pitchFamily="2" charset="-78"/>
              </a:rPr>
              <a:t>6. تغيير مراقب الحسابات.</a:t>
            </a:r>
          </a:p>
          <a:p>
            <a:pPr marL="285750" algn="justLow" rtl="1" fontAlgn="base">
              <a:spcBef>
                <a:spcPct val="0"/>
              </a:spcBef>
              <a:spcAft>
                <a:spcPts val="600"/>
              </a:spcAft>
            </a:pPr>
            <a:r>
              <a:rPr lang="ar-KW" sz="2000" dirty="0">
                <a:solidFill>
                  <a:schemeClr val="tx2"/>
                </a:solidFill>
                <a:latin typeface="Calibri" pitchFamily="34" charset="0"/>
                <a:cs typeface="mohammad bold art 1" pitchFamily="2" charset="-78"/>
              </a:rPr>
              <a:t>...</a:t>
            </a:r>
          </a:p>
          <a:p>
            <a:pPr marL="285750" algn="justLow" rtl="1" fontAlgn="base">
              <a:spcBef>
                <a:spcPct val="0"/>
              </a:spcBef>
              <a:spcAft>
                <a:spcPts val="600"/>
              </a:spcAft>
            </a:pPr>
            <a:r>
              <a:rPr lang="ar-KW" sz="2000" dirty="0">
                <a:solidFill>
                  <a:schemeClr val="tx2"/>
                </a:solidFill>
                <a:latin typeface="Calibri" pitchFamily="34" charset="0"/>
                <a:cs typeface="mohammad bold art 1" pitchFamily="2" charset="-78"/>
              </a:rPr>
              <a:t>9. أي صفقة أو عقد أو تصرف مؤثر.</a:t>
            </a:r>
          </a:p>
          <a:p>
            <a:pPr marL="285750" algn="just" rtl="1" fontAlgn="base">
              <a:spcBef>
                <a:spcPct val="0"/>
              </a:spcBef>
              <a:spcAft>
                <a:spcPts val="600"/>
              </a:spcAft>
            </a:pPr>
            <a:r>
              <a:rPr lang="ar-KW" sz="2400" u="sng" dirty="0">
                <a:solidFill>
                  <a:srgbClr val="B39019"/>
                </a:solidFill>
                <a:latin typeface="Calibri" pitchFamily="34" charset="0"/>
                <a:cs typeface="mohammad bold art 1" pitchFamily="2" charset="-78"/>
              </a:rPr>
              <a:t>الأخطاء المتكررة المتعلقة بالمادة المذكورة أعلاه:</a:t>
            </a:r>
            <a:endParaRPr lang="ar-KW" sz="24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eriod"/>
            </a:pPr>
            <a:r>
              <a:rPr lang="ar-KW" sz="2000" dirty="0">
                <a:solidFill>
                  <a:schemeClr val="tx2"/>
                </a:solidFill>
                <a:latin typeface="Calibri" pitchFamily="34" charset="0"/>
                <a:cs typeface="mohammad bold art 1" pitchFamily="2" charset="-78"/>
              </a:rPr>
              <a:t>عدم قيام الشركات بالإفصاح عن نتائج اجتماع مجلس إدارتها والذي تم من خلاله اتخاذ المجلس لتوصيات أو قرارات تتعلق بصفقات أو عقود أو تصرفات مؤثرة.</a:t>
            </a:r>
          </a:p>
          <a:p>
            <a:pPr marL="742950" indent="-457200" algn="just" rtl="1" fontAlgn="base">
              <a:spcBef>
                <a:spcPct val="0"/>
              </a:spcBef>
              <a:spcAft>
                <a:spcPts val="600"/>
              </a:spcAft>
              <a:buFont typeface="+mj-lt"/>
              <a:buAutoNum type="arabicPeriod"/>
            </a:pPr>
            <a:r>
              <a:rPr lang="ar-KW" sz="2000" dirty="0">
                <a:solidFill>
                  <a:schemeClr val="tx2"/>
                </a:solidFill>
                <a:latin typeface="Calibri" pitchFamily="34" charset="0"/>
                <a:cs typeface="mohammad bold art 1" pitchFamily="2" charset="-78"/>
              </a:rPr>
              <a:t>عدم قيام الشركات بالإفصاح عن نتائج اجتماعات مجلس إدارتها والذي تم من خلاله تغيير مراقب حساباتها.</a:t>
            </a:r>
            <a:endParaRPr lang="en-US" sz="2000" dirty="0">
              <a:solidFill>
                <a:schemeClr val="tx2"/>
              </a:solidFill>
              <a:latin typeface="Calibri" pitchFamily="34" charset="0"/>
              <a:cs typeface="mohammad bold art 1" pitchFamily="2" charset="-78"/>
            </a:endParaRPr>
          </a:p>
          <a:p>
            <a:pPr marL="285750" algn="just" rtl="1" fontAlgn="base">
              <a:spcBef>
                <a:spcPct val="0"/>
              </a:spcBef>
              <a:spcAft>
                <a:spcPts val="600"/>
              </a:spcAft>
            </a:pPr>
            <a:endParaRPr lang="en-US" sz="2400" dirty="0">
              <a:solidFill>
                <a:schemeClr val="tx2"/>
              </a:solidFill>
              <a:latin typeface="Calibri" pitchFamily="34" charset="0"/>
              <a:cs typeface="mohammad bold art 1" pitchFamily="2" charset="-78"/>
            </a:endParaRPr>
          </a:p>
          <a:p>
            <a:pPr marL="285750" algn="just" rtl="1" fontAlgn="base">
              <a:spcBef>
                <a:spcPct val="0"/>
              </a:spcBef>
              <a:spcAft>
                <a:spcPts val="600"/>
              </a:spcAft>
            </a:pPr>
            <a:endParaRPr lang="ar-KW" sz="21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4159937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7" end="7"/>
                                            </p:txEl>
                                          </p:spTgt>
                                        </p:tgtEl>
                                        <p:attrNameLst>
                                          <p:attrName>style.visibility</p:attrName>
                                        </p:attrNameLst>
                                      </p:cBhvr>
                                      <p:to>
                                        <p:strVal val="visible"/>
                                      </p:to>
                                    </p:set>
                                    <p:anim calcmode="lin" valueType="num">
                                      <p:cBhvr additive="base">
                                        <p:cTn id="7"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7" end="7"/>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8" end="8"/>
                                            </p:txEl>
                                          </p:spTgt>
                                        </p:tgtEl>
                                        <p:attrNameLst>
                                          <p:attrName>style.visibility</p:attrName>
                                        </p:attrNameLst>
                                      </p:cBhvr>
                                      <p:to>
                                        <p:strVal val="visible"/>
                                      </p:to>
                                    </p:set>
                                    <p:anim calcmode="lin" valueType="num">
                                      <p:cBhvr additive="base">
                                        <p:cTn id="11"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8" end="8"/>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 calcmode="lin" valueType="num">
                                      <p:cBhvr additive="base">
                                        <p:cTn id="15"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0" end="0"/>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2900" b="1" dirty="0">
                <a:solidFill>
                  <a:srgbClr val="B39019"/>
                </a:solidFill>
                <a:latin typeface="Sakkal Majalla" pitchFamily="2" charset="-78"/>
                <a:cs typeface="mohammad bold art 1" pitchFamily="2" charset="-78"/>
              </a:rPr>
              <a:t>الجزء الثاني/ ملاحظات فرق التفتيش الميداني المتكررة والمتعلقة بالكتاب الحادي عشر:</a:t>
            </a:r>
            <a:endParaRPr lang="en-GB" sz="29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1898470"/>
            <a:ext cx="11277600" cy="1646605"/>
          </a:xfrm>
          <a:prstGeom prst="rect">
            <a:avLst/>
          </a:prstGeom>
        </p:spPr>
        <p:txBody>
          <a:bodyPr wrap="square">
            <a:spAutoFit/>
          </a:bodyPr>
          <a:lstStyle/>
          <a:p>
            <a:pPr marL="285750" indent="0" algn="just" rtl="1" fontAlgn="base">
              <a:spcBef>
                <a:spcPct val="0"/>
              </a:spcBef>
              <a:spcAft>
                <a:spcPts val="600"/>
              </a:spcAft>
              <a:buNone/>
            </a:pPr>
            <a:r>
              <a:rPr lang="ar-KW" sz="2400" dirty="0">
                <a:solidFill>
                  <a:schemeClr val="tx2"/>
                </a:solidFill>
                <a:latin typeface="Calibri" pitchFamily="34" charset="0"/>
                <a:cs typeface="mohammad bold art 1" pitchFamily="2" charset="-78"/>
              </a:rPr>
              <a:t>تجدون أدناه أهم مواد الكتاب الحادي عشر (التعامل في الأوراق المالية) من اللائحة التنفيذية لقانون الهيئة، والتي لاحظت فرق التفتيش الميداني التابعة للهيئة تكرار رصدها, وذلك على النحو التالي:</a:t>
            </a:r>
          </a:p>
          <a:p>
            <a:pPr marL="285750" indent="0" algn="just" rtl="1" fontAlgn="base">
              <a:spcBef>
                <a:spcPct val="0"/>
              </a:spcBef>
              <a:spcAft>
                <a:spcPts val="600"/>
              </a:spcAft>
              <a:buNone/>
            </a:pPr>
            <a:endParaRPr lang="ar-KW" sz="2400" dirty="0">
              <a:solidFill>
                <a:schemeClr val="tx2"/>
              </a:solidFill>
              <a:latin typeface="Calibri" pitchFamily="34" charset="0"/>
              <a:cs typeface="mohammad bold art 1" pitchFamily="2" charset="-78"/>
            </a:endParaRPr>
          </a:p>
        </p:txBody>
      </p:sp>
      <p:graphicFrame>
        <p:nvGraphicFramePr>
          <p:cNvPr id="2" name="Table 1">
            <a:extLst>
              <a:ext uri="{FF2B5EF4-FFF2-40B4-BE49-F238E27FC236}">
                <a16:creationId xmlns:a16="http://schemas.microsoft.com/office/drawing/2014/main" id="{146E3472-EDAF-4639-A9AA-4A1DE2537274}"/>
              </a:ext>
            </a:extLst>
          </p:cNvPr>
          <p:cNvGraphicFramePr>
            <a:graphicFrameLocks noGrp="1"/>
          </p:cNvGraphicFramePr>
          <p:nvPr>
            <p:extLst>
              <p:ext uri="{D42A27DB-BD31-4B8C-83A1-F6EECF244321}">
                <p14:modId xmlns:p14="http://schemas.microsoft.com/office/powerpoint/2010/main" val="2359337669"/>
              </p:ext>
            </p:extLst>
          </p:nvPr>
        </p:nvGraphicFramePr>
        <p:xfrm>
          <a:off x="1373051" y="3213464"/>
          <a:ext cx="9445898" cy="2338088"/>
        </p:xfrm>
        <a:graphic>
          <a:graphicData uri="http://schemas.openxmlformats.org/drawingml/2006/table">
            <a:tbl>
              <a:tblPr firstRow="1" bandRow="1">
                <a:tableStyleId>{F5AB1C69-6EDB-4FF4-983F-18BD219EF322}</a:tableStyleId>
              </a:tblPr>
              <a:tblGrid>
                <a:gridCol w="4722949">
                  <a:extLst>
                    <a:ext uri="{9D8B030D-6E8A-4147-A177-3AD203B41FA5}">
                      <a16:colId xmlns:a16="http://schemas.microsoft.com/office/drawing/2014/main" val="457618261"/>
                    </a:ext>
                  </a:extLst>
                </a:gridCol>
                <a:gridCol w="4722949">
                  <a:extLst>
                    <a:ext uri="{9D8B030D-6E8A-4147-A177-3AD203B41FA5}">
                      <a16:colId xmlns:a16="http://schemas.microsoft.com/office/drawing/2014/main" val="3193618269"/>
                    </a:ext>
                  </a:extLst>
                </a:gridCol>
              </a:tblGrid>
              <a:tr h="58452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ar-KW" sz="2400" b="1" dirty="0">
                        <a:solidFill>
                          <a:schemeClr val="tx2"/>
                        </a:solidFill>
                        <a:highlight>
                          <a:srgbClr val="FFFF00"/>
                        </a:highlight>
                        <a:latin typeface="Calibri" pitchFamily="34" charset="0"/>
                        <a:cs typeface="mohammad bold art 1" pitchFamily="2" charset="-78"/>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KW" sz="2400" b="1" kern="1200" dirty="0">
                          <a:solidFill>
                            <a:schemeClr val="tx2"/>
                          </a:solidFill>
                          <a:latin typeface="Abadi" panose="020B0604020104020204" pitchFamily="34" charset="0"/>
                          <a:ea typeface="+mn-ea"/>
                          <a:cs typeface="mohammad bold art 1" pitchFamily="2" charset="-78"/>
                        </a:rPr>
                        <a:t>الملحق رقم (1).</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13327929"/>
                  </a:ext>
                </a:extLst>
              </a:tr>
              <a:tr h="58452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ar-KW" sz="2400" b="1" dirty="0">
                        <a:solidFill>
                          <a:schemeClr val="tx2"/>
                        </a:solidFill>
                        <a:highlight>
                          <a:srgbClr val="FFFF00"/>
                        </a:highlight>
                        <a:latin typeface="Calibri" pitchFamily="34" charset="0"/>
                        <a:cs typeface="mohammad bold art 1" pitchFamily="2" charset="-78"/>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ar-KW" sz="2400" b="1" dirty="0">
                        <a:solidFill>
                          <a:schemeClr val="tx2"/>
                        </a:solidFill>
                        <a:highlight>
                          <a:srgbClr val="FFFF00"/>
                        </a:highlight>
                        <a:latin typeface="Calibri" pitchFamily="34" charset="0"/>
                        <a:cs typeface="mohammad bold art 1" pitchFamily="2" charset="-78"/>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3699862"/>
                  </a:ext>
                </a:extLst>
              </a:tr>
              <a:tr h="58452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ar-KW" sz="2400" b="1" dirty="0">
                        <a:solidFill>
                          <a:schemeClr val="tx2"/>
                        </a:solidFill>
                        <a:highlight>
                          <a:srgbClr val="FFFF00"/>
                        </a:highlight>
                        <a:latin typeface="Calibri" pitchFamily="34" charset="0"/>
                        <a:cs typeface="mohammad bold art 1" pitchFamily="2" charset="-78"/>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ar-KW" sz="2400" b="1" dirty="0">
                        <a:solidFill>
                          <a:schemeClr val="tx2"/>
                        </a:solidFill>
                        <a:highlight>
                          <a:srgbClr val="FFFF00"/>
                        </a:highlight>
                        <a:latin typeface="Calibri" pitchFamily="34" charset="0"/>
                        <a:cs typeface="mohammad bold art 1" pitchFamily="2" charset="-78"/>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11950613"/>
                  </a:ext>
                </a:extLst>
              </a:tr>
              <a:tr h="58452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ar-KW" sz="2400" b="1" dirty="0">
                        <a:solidFill>
                          <a:schemeClr val="tx2"/>
                        </a:solidFill>
                        <a:highlight>
                          <a:srgbClr val="FFFF00"/>
                        </a:highlight>
                        <a:latin typeface="Calibri" pitchFamily="34" charset="0"/>
                        <a:cs typeface="mohammad bold art 1" pitchFamily="2" charset="-78"/>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ar-KW" sz="2400" b="1" dirty="0">
                        <a:solidFill>
                          <a:schemeClr val="tx2"/>
                        </a:solidFill>
                        <a:highlight>
                          <a:srgbClr val="FFFF00"/>
                        </a:highlight>
                        <a:latin typeface="Calibri" pitchFamily="34" charset="0"/>
                        <a:cs typeface="mohammad bold art 1" pitchFamily="2" charset="-78"/>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65937761"/>
                  </a:ext>
                </a:extLst>
              </a:tr>
            </a:tbl>
          </a:graphicData>
        </a:graphic>
      </p:graphicFrame>
    </p:spTree>
    <p:extLst>
      <p:ext uri="{BB962C8B-B14F-4D97-AF65-F5344CB8AC3E}">
        <p14:creationId xmlns:p14="http://schemas.microsoft.com/office/powerpoint/2010/main" val="1041171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4" name="Rectangle 3">
            <a:extLst>
              <a:ext uri="{FF2B5EF4-FFF2-40B4-BE49-F238E27FC236}">
                <a16:creationId xmlns:a16="http://schemas.microsoft.com/office/drawing/2014/main" id="{9750956E-E859-4ECD-9EBE-8259C0E15034}"/>
              </a:ext>
            </a:extLst>
          </p:cNvPr>
          <p:cNvSpPr/>
          <p:nvPr/>
        </p:nvSpPr>
        <p:spPr>
          <a:xfrm>
            <a:off x="6096000" y="1898470"/>
            <a:ext cx="5779986" cy="3046988"/>
          </a:xfrm>
          <a:prstGeom prst="rect">
            <a:avLst/>
          </a:prstGeom>
        </p:spPr>
        <p:txBody>
          <a:bodyPr wrap="square">
            <a:spAutoFit/>
          </a:bodyPr>
          <a:lstStyle/>
          <a:p>
            <a:pPr marL="285750" lvl="0" algn="just" rtl="1" fontAlgn="base">
              <a:spcBef>
                <a:spcPct val="0"/>
              </a:spcBef>
              <a:spcAft>
                <a:spcPts val="600"/>
              </a:spcAft>
            </a:pPr>
            <a:r>
              <a:rPr lang="ar-KW" u="sng" dirty="0">
                <a:solidFill>
                  <a:srgbClr val="B39019"/>
                </a:solidFill>
                <a:latin typeface="Calibri" pitchFamily="34" charset="0"/>
                <a:cs typeface="mohammad bold art 1" pitchFamily="2" charset="-78"/>
              </a:rPr>
              <a:t>الملحق رقم (1):</a:t>
            </a:r>
            <a:endParaRPr lang="en-US" u="sng" dirty="0">
              <a:solidFill>
                <a:srgbClr val="B39019"/>
              </a:solidFill>
              <a:latin typeface="Calibri" pitchFamily="34" charset="0"/>
              <a:cs typeface="mohammad bold art 1" pitchFamily="2" charset="-78"/>
            </a:endParaRPr>
          </a:p>
          <a:p>
            <a:pPr marL="285750" algn="just" rtl="1" fontAlgn="base">
              <a:spcBef>
                <a:spcPct val="0"/>
              </a:spcBef>
              <a:spcAft>
                <a:spcPts val="600"/>
              </a:spcAft>
            </a:pPr>
            <a:r>
              <a:rPr lang="ar-KW" sz="1200" b="1" dirty="0">
                <a:solidFill>
                  <a:schemeClr val="tx2"/>
                </a:solidFill>
                <a:latin typeface="Calibri" pitchFamily="34" charset="0"/>
                <a:cs typeface="mohammad bold art 1" pitchFamily="2" charset="-78"/>
              </a:rPr>
              <a:t>يتعين على الأشخاص المرخص لهم والشركات المدرجة في البورصة الالتزام بالإجراءات والضوابط التالية لتقييم الأصول العقارية المدرجة في بياناتهم المالية المجمعة:</a:t>
            </a:r>
          </a:p>
          <a:p>
            <a:pPr marL="285750" algn="just" rtl="1" fontAlgn="base">
              <a:spcBef>
                <a:spcPct val="0"/>
              </a:spcBef>
              <a:spcAft>
                <a:spcPts val="600"/>
              </a:spcAft>
            </a:pPr>
            <a:r>
              <a:rPr lang="ar-KW" sz="1200" b="1" dirty="0">
                <a:solidFill>
                  <a:schemeClr val="tx2"/>
                </a:solidFill>
                <a:latin typeface="Calibri" pitchFamily="34" charset="0"/>
                <a:cs typeface="mohammad bold art 1" pitchFamily="2" charset="-78"/>
              </a:rPr>
              <a:t>...</a:t>
            </a:r>
          </a:p>
          <a:p>
            <a:pPr marL="285750" algn="just" rtl="1" fontAlgn="base">
              <a:spcBef>
                <a:spcPct val="0"/>
              </a:spcBef>
              <a:spcAft>
                <a:spcPts val="600"/>
              </a:spcAft>
            </a:pPr>
            <a:r>
              <a:rPr lang="ar-KW" sz="1200" b="1" dirty="0">
                <a:solidFill>
                  <a:schemeClr val="tx2"/>
                </a:solidFill>
                <a:latin typeface="Calibri" pitchFamily="34" charset="0"/>
                <a:cs typeface="mohammad bold art 1" pitchFamily="2" charset="-78"/>
              </a:rPr>
              <a:t>2. الإجراءات المطلوبة لتقييم العقارات المحلية المدرجة في البيانات المالية المجمعة والمصنفة كأصول سواء ثابتة أو غيرها من التصنيفات ببيان المركز المالي:</a:t>
            </a:r>
          </a:p>
          <a:p>
            <a:pPr marL="285750" algn="just" rtl="1" fontAlgn="base">
              <a:spcBef>
                <a:spcPct val="0"/>
              </a:spcBef>
              <a:spcAft>
                <a:spcPts val="600"/>
              </a:spcAft>
            </a:pPr>
            <a:r>
              <a:rPr lang="ar-KW" sz="1200" b="1" dirty="0">
                <a:solidFill>
                  <a:schemeClr val="tx2"/>
                </a:solidFill>
                <a:latin typeface="Calibri" pitchFamily="34" charset="0"/>
                <a:cs typeface="mohammad bold art 1" pitchFamily="2" charset="-78"/>
              </a:rPr>
              <a:t>...</a:t>
            </a:r>
          </a:p>
          <a:p>
            <a:pPr marL="285750" algn="just" rtl="1" fontAlgn="base">
              <a:spcBef>
                <a:spcPct val="0"/>
              </a:spcBef>
              <a:spcAft>
                <a:spcPts val="600"/>
              </a:spcAft>
            </a:pPr>
            <a:r>
              <a:rPr lang="ar-KW" sz="1200" b="1" dirty="0">
                <a:solidFill>
                  <a:schemeClr val="tx2"/>
                </a:solidFill>
                <a:latin typeface="Calibri" pitchFamily="34" charset="0"/>
                <a:cs typeface="mohammad bold art 1" pitchFamily="2" charset="-78"/>
              </a:rPr>
              <a:t>ب. أن يتم إجراء التقييم من قبل جهتين، على الأقل، متخصصتين مرخصتين لمزاولة مهنة التقييم العقاري يكون إحداهما أحد البنوك الكويتية، على أن يتم الأخذ بالتقييم الأقل.</a:t>
            </a:r>
          </a:p>
          <a:p>
            <a:pPr marL="285750" algn="just" rtl="1" fontAlgn="base">
              <a:spcBef>
                <a:spcPct val="0"/>
              </a:spcBef>
              <a:spcAft>
                <a:spcPts val="600"/>
              </a:spcAft>
            </a:pPr>
            <a:r>
              <a:rPr lang="ar-KW" sz="1200" b="1" dirty="0">
                <a:solidFill>
                  <a:schemeClr val="tx2"/>
                </a:solidFill>
                <a:latin typeface="Calibri" pitchFamily="34" charset="0"/>
                <a:cs typeface="mohammad bold art 1" pitchFamily="2" charset="-78"/>
              </a:rPr>
              <a:t>...</a:t>
            </a:r>
          </a:p>
          <a:p>
            <a:pPr marL="285750" algn="just" rtl="1" fontAlgn="base">
              <a:spcBef>
                <a:spcPct val="0"/>
              </a:spcBef>
              <a:spcAft>
                <a:spcPts val="600"/>
              </a:spcAft>
            </a:pPr>
            <a:r>
              <a:rPr lang="ar-KW" sz="1200" b="1" dirty="0">
                <a:solidFill>
                  <a:schemeClr val="tx2"/>
                </a:solidFill>
                <a:latin typeface="Calibri" pitchFamily="34" charset="0"/>
                <a:cs typeface="mohammad bold art 1" pitchFamily="2" charset="-78"/>
              </a:rPr>
              <a:t>د. أن يتم إجراء التقييم بتاريخ لا يزيد عن شهر من تاريخ البيانات المالية.</a:t>
            </a:r>
          </a:p>
          <a:p>
            <a:pPr marL="285750" algn="just" rtl="1" fontAlgn="base">
              <a:spcBef>
                <a:spcPct val="0"/>
              </a:spcBef>
              <a:spcAft>
                <a:spcPts val="600"/>
              </a:spcAft>
            </a:pPr>
            <a:r>
              <a:rPr lang="ar-KW" sz="1200" b="1" dirty="0">
                <a:solidFill>
                  <a:schemeClr val="tx2"/>
                </a:solidFill>
                <a:latin typeface="Calibri" pitchFamily="34" charset="0"/>
                <a:cs typeface="mohammad bold art 1" pitchFamily="2" charset="-78"/>
              </a:rPr>
              <a:t>... .</a:t>
            </a:r>
          </a:p>
        </p:txBody>
      </p:sp>
      <p:sp>
        <p:nvSpPr>
          <p:cNvPr id="7" name="Title 4">
            <a:extLst>
              <a:ext uri="{FF2B5EF4-FFF2-40B4-BE49-F238E27FC236}">
                <a16:creationId xmlns:a16="http://schemas.microsoft.com/office/drawing/2014/main" id="{A378C9D1-FB4D-7E5F-F851-3E1B37A4EB46}"/>
              </a:ext>
            </a:extLst>
          </p:cNvPr>
          <p:cNvSpPr txBox="1">
            <a:spLocks/>
          </p:cNvSpPr>
          <p:nvPr/>
        </p:nvSpPr>
        <p:spPr>
          <a:xfrm>
            <a:off x="223917" y="1181384"/>
            <a:ext cx="11744165" cy="8123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ar-KW" sz="2800" b="1" dirty="0">
                <a:solidFill>
                  <a:srgbClr val="B39019"/>
                </a:solidFill>
                <a:latin typeface="Calibri" pitchFamily="34" charset="0"/>
                <a:cs typeface="mohammad bold art 1" pitchFamily="2" charset="-78"/>
              </a:rPr>
              <a:t>الجزء الثاني/الملاحظات التي يتكرر رصدها من قبل إدارة الرقابة الميدانية من خلال مهام التفتيش الميداني والمتعلقة بالكتاب الحادي عشر (التعامل في الأوراق المالية):</a:t>
            </a:r>
            <a:endParaRPr lang="en-GB" sz="2800" dirty="0">
              <a:solidFill>
                <a:srgbClr val="B39019"/>
              </a:solidFill>
            </a:endParaRPr>
          </a:p>
        </p:txBody>
      </p:sp>
      <p:sp>
        <p:nvSpPr>
          <p:cNvPr id="2" name="TextBox 1">
            <a:extLst>
              <a:ext uri="{FF2B5EF4-FFF2-40B4-BE49-F238E27FC236}">
                <a16:creationId xmlns:a16="http://schemas.microsoft.com/office/drawing/2014/main" id="{0E24FB39-E64B-D5AF-96E3-549DE6AB35B2}"/>
              </a:ext>
            </a:extLst>
          </p:cNvPr>
          <p:cNvSpPr txBox="1"/>
          <p:nvPr/>
        </p:nvSpPr>
        <p:spPr>
          <a:xfrm>
            <a:off x="718839" y="2193474"/>
            <a:ext cx="5285065" cy="2846933"/>
          </a:xfrm>
          <a:prstGeom prst="rect">
            <a:avLst/>
          </a:prstGeom>
          <a:noFill/>
        </p:spPr>
        <p:txBody>
          <a:bodyPr wrap="square" rtlCol="0">
            <a:spAutoFit/>
          </a:bodyPr>
          <a:lstStyle/>
          <a:p>
            <a:pPr marL="285750" algn="just" rtl="1" fontAlgn="base">
              <a:spcBef>
                <a:spcPct val="0"/>
              </a:spcBef>
              <a:spcAft>
                <a:spcPts val="600"/>
              </a:spcAft>
            </a:pPr>
            <a:r>
              <a:rPr lang="ar-KW" sz="1200" b="1" dirty="0">
                <a:solidFill>
                  <a:schemeClr val="tx2"/>
                </a:solidFill>
                <a:latin typeface="Calibri" pitchFamily="34" charset="0"/>
                <a:cs typeface="mohammad bold art 1" pitchFamily="2" charset="-78"/>
              </a:rPr>
              <a:t>3. الإجراءات المطلوبة لتقييم العقارات الأجنبية المدرجة في البيانات المالية المجمعة والمصنفة كأصول سواء ثابتة أو غيرها من التصنيفات ببيان المركز المالي:</a:t>
            </a:r>
          </a:p>
          <a:p>
            <a:pPr marL="285750" algn="just" rtl="1" fontAlgn="base">
              <a:spcBef>
                <a:spcPct val="0"/>
              </a:spcBef>
              <a:spcAft>
                <a:spcPts val="600"/>
              </a:spcAft>
            </a:pPr>
            <a:r>
              <a:rPr lang="ar-KW" sz="1200" b="1" dirty="0">
                <a:solidFill>
                  <a:schemeClr val="tx2"/>
                </a:solidFill>
                <a:latin typeface="Calibri" pitchFamily="34" charset="0"/>
                <a:cs typeface="mohammad bold art 1" pitchFamily="2" charset="-78"/>
              </a:rPr>
              <a:t>...</a:t>
            </a:r>
          </a:p>
          <a:p>
            <a:pPr marL="285750" algn="just" rtl="1" fontAlgn="base">
              <a:spcBef>
                <a:spcPct val="0"/>
              </a:spcBef>
              <a:spcAft>
                <a:spcPts val="600"/>
              </a:spcAft>
            </a:pPr>
            <a:r>
              <a:rPr lang="ar-KW" sz="1200" b="1" dirty="0">
                <a:solidFill>
                  <a:schemeClr val="tx2"/>
                </a:solidFill>
                <a:latin typeface="Calibri" pitchFamily="34" charset="0"/>
                <a:cs typeface="mohammad bold art 1" pitchFamily="2" charset="-78"/>
              </a:rPr>
              <a:t>ب. أن يتم إجراء التقييم من قبل جهة واحدة على الأقل، متخصصة ومرخصة لمزاولة مهنة التقييم العقاري في البلد الواقع فيه العقار محل التقييم، ما لم تقرر الهيئة ضرورة وجود أكثر من تقييم، وفي هذه الحالة يتم الأخذ بالتقييم الأقل.</a:t>
            </a:r>
          </a:p>
          <a:p>
            <a:pPr marL="285750" algn="just" rtl="1" fontAlgn="base">
              <a:spcBef>
                <a:spcPct val="0"/>
              </a:spcBef>
              <a:spcAft>
                <a:spcPts val="600"/>
              </a:spcAft>
            </a:pPr>
            <a:r>
              <a:rPr lang="ar-KW" sz="1200" b="1" dirty="0">
                <a:solidFill>
                  <a:schemeClr val="tx2"/>
                </a:solidFill>
                <a:latin typeface="Calibri" pitchFamily="34" charset="0"/>
                <a:cs typeface="mohammad bold art 1" pitchFamily="2" charset="-78"/>
              </a:rPr>
              <a:t>...</a:t>
            </a:r>
          </a:p>
          <a:p>
            <a:pPr marL="285750" algn="just" rtl="1" fontAlgn="base">
              <a:spcBef>
                <a:spcPct val="0"/>
              </a:spcBef>
              <a:spcAft>
                <a:spcPts val="600"/>
              </a:spcAft>
            </a:pPr>
            <a:r>
              <a:rPr lang="ar-KW" sz="1200" b="1" dirty="0">
                <a:solidFill>
                  <a:schemeClr val="tx2"/>
                </a:solidFill>
                <a:latin typeface="Calibri" pitchFamily="34" charset="0"/>
                <a:cs typeface="mohammad bold art 1" pitchFamily="2" charset="-78"/>
              </a:rPr>
              <a:t>د. أن يتم إجراء التقييم بتاريخ لا يزيد عن شهرين من تاريخ البيانات المالية.</a:t>
            </a:r>
          </a:p>
          <a:p>
            <a:pPr marL="285750" algn="just" rtl="1" fontAlgn="base">
              <a:spcBef>
                <a:spcPct val="0"/>
              </a:spcBef>
              <a:spcAft>
                <a:spcPts val="600"/>
              </a:spcAft>
            </a:pPr>
            <a:r>
              <a:rPr lang="ar-KW" sz="1200" b="1" dirty="0">
                <a:solidFill>
                  <a:schemeClr val="tx2"/>
                </a:solidFill>
                <a:latin typeface="Calibri" pitchFamily="34" charset="0"/>
                <a:cs typeface="mohammad bold art 1" pitchFamily="2" charset="-78"/>
              </a:rPr>
              <a:t>... .</a:t>
            </a:r>
          </a:p>
          <a:p>
            <a:pPr marL="285750" algn="just" rtl="1" fontAlgn="base">
              <a:spcBef>
                <a:spcPct val="0"/>
              </a:spcBef>
              <a:spcAft>
                <a:spcPts val="600"/>
              </a:spcAft>
            </a:pPr>
            <a:endParaRPr lang="ar-KW" sz="1200" b="1" dirty="0">
              <a:solidFill>
                <a:schemeClr val="tx2"/>
              </a:solidFill>
              <a:latin typeface="Calibri" pitchFamily="34" charset="0"/>
              <a:cs typeface="mohammad bold art 1" pitchFamily="2" charset="-78"/>
            </a:endParaRPr>
          </a:p>
          <a:p>
            <a:pPr algn="r"/>
            <a:endParaRPr lang="en-US" sz="1200" b="1" dirty="0">
              <a:solidFill>
                <a:schemeClr val="tx2"/>
              </a:solidFill>
              <a:latin typeface="Calibri" pitchFamily="34" charset="0"/>
              <a:cs typeface="mohammad bold art 1" pitchFamily="2" charset="-78"/>
            </a:endParaRPr>
          </a:p>
        </p:txBody>
      </p:sp>
      <p:sp>
        <p:nvSpPr>
          <p:cNvPr id="5" name="TextBox 4">
            <a:extLst>
              <a:ext uri="{FF2B5EF4-FFF2-40B4-BE49-F238E27FC236}">
                <a16:creationId xmlns:a16="http://schemas.microsoft.com/office/drawing/2014/main" id="{77331818-DC00-D775-B85B-08B1C057F7BA}"/>
              </a:ext>
            </a:extLst>
          </p:cNvPr>
          <p:cNvSpPr txBox="1"/>
          <p:nvPr/>
        </p:nvSpPr>
        <p:spPr>
          <a:xfrm>
            <a:off x="704674" y="4864281"/>
            <a:ext cx="10997967" cy="1369606"/>
          </a:xfrm>
          <a:prstGeom prst="rect">
            <a:avLst/>
          </a:prstGeom>
          <a:noFill/>
        </p:spPr>
        <p:txBody>
          <a:bodyPr wrap="square" rtlCol="0">
            <a:spAutoFit/>
          </a:bodyPr>
          <a:lstStyle/>
          <a:p>
            <a:pPr marL="285750" algn="just" rtl="1" fontAlgn="base">
              <a:spcBef>
                <a:spcPct val="0"/>
              </a:spcBef>
              <a:spcAft>
                <a:spcPts val="600"/>
              </a:spcAft>
            </a:pPr>
            <a:r>
              <a:rPr lang="ar-KW" u="sng" dirty="0">
                <a:solidFill>
                  <a:srgbClr val="B39019"/>
                </a:solidFill>
                <a:latin typeface="Calibri" pitchFamily="34" charset="0"/>
                <a:cs typeface="mohammad bold art 1" pitchFamily="2" charset="-78"/>
              </a:rPr>
              <a:t>الأخطاء المتكررة المتعلقة بالمادة المذكورة أعلاه:</a:t>
            </a:r>
            <a:endParaRPr lang="en-US" u="sng" dirty="0">
              <a:solidFill>
                <a:srgbClr val="B39019"/>
              </a:solidFill>
              <a:latin typeface="Calibri" pitchFamily="34" charset="0"/>
              <a:cs typeface="mohammad bold art 1" pitchFamily="2" charset="-78"/>
            </a:endParaRPr>
          </a:p>
          <a:p>
            <a:pPr marL="285750" algn="just" rtl="1" fontAlgn="base">
              <a:spcBef>
                <a:spcPct val="0"/>
              </a:spcBef>
              <a:spcAft>
                <a:spcPts val="600"/>
              </a:spcAft>
            </a:pPr>
            <a:r>
              <a:rPr lang="ar-KW" sz="1600" b="1" dirty="0">
                <a:solidFill>
                  <a:schemeClr val="tx2"/>
                </a:solidFill>
                <a:latin typeface="Calibri" pitchFamily="34" charset="0"/>
                <a:cs typeface="mohammad bold art 1" pitchFamily="2" charset="-78"/>
              </a:rPr>
              <a:t>1. عدم التزام الشركات بالعدد المطلوب من التقييمات في ما يخص العقارات المحلية</a:t>
            </a:r>
            <a:r>
              <a:rPr lang="ar-SA" sz="1600" b="1" dirty="0">
                <a:solidFill>
                  <a:schemeClr val="tx2"/>
                </a:solidFill>
                <a:latin typeface="Calibri" pitchFamily="34" charset="0"/>
                <a:cs typeface="mohammad bold art 1" pitchFamily="2" charset="-78"/>
              </a:rPr>
              <a:t>.</a:t>
            </a:r>
            <a:endParaRPr lang="ar-KW" sz="1600" b="1" dirty="0">
              <a:solidFill>
                <a:schemeClr val="tx2"/>
              </a:solidFill>
              <a:latin typeface="Calibri" pitchFamily="34" charset="0"/>
              <a:cs typeface="mohammad bold art 1" pitchFamily="2" charset="-78"/>
            </a:endParaRPr>
          </a:p>
          <a:p>
            <a:pPr marL="285750" algn="just" rtl="1" fontAlgn="base">
              <a:spcBef>
                <a:spcPct val="0"/>
              </a:spcBef>
              <a:spcAft>
                <a:spcPts val="600"/>
              </a:spcAft>
            </a:pPr>
            <a:r>
              <a:rPr lang="ar-KW" sz="1600" b="1" dirty="0">
                <a:solidFill>
                  <a:schemeClr val="tx2"/>
                </a:solidFill>
                <a:latin typeface="Calibri" pitchFamily="34" charset="0"/>
                <a:cs typeface="mohammad bold art 1" pitchFamily="2" charset="-78"/>
              </a:rPr>
              <a:t>2. عدم التزام الشركات بالفترة المحددة لتقييم العقارات </a:t>
            </a:r>
            <a:r>
              <a:rPr lang="ar-KW" sz="1600" b="1">
                <a:solidFill>
                  <a:schemeClr val="tx2"/>
                </a:solidFill>
                <a:latin typeface="Calibri" pitchFamily="34" charset="0"/>
                <a:cs typeface="mohammad bold art 1" pitchFamily="2" charset="-78"/>
              </a:rPr>
              <a:t>المحلية والأجنبية.</a:t>
            </a:r>
            <a:endParaRPr lang="en-US" sz="1600" b="1" dirty="0">
              <a:solidFill>
                <a:schemeClr val="tx2"/>
              </a:solidFill>
              <a:latin typeface="Calibri" pitchFamily="34" charset="0"/>
              <a:cs typeface="mohammad bold art 1" pitchFamily="2" charset="-78"/>
            </a:endParaRPr>
          </a:p>
          <a:p>
            <a:pPr algn="r" rtl="1"/>
            <a:endParaRPr lang="en-US" dirty="0"/>
          </a:p>
        </p:txBody>
      </p:sp>
    </p:spTree>
    <p:extLst>
      <p:ext uri="{BB962C8B-B14F-4D97-AF65-F5344CB8AC3E}">
        <p14:creationId xmlns:p14="http://schemas.microsoft.com/office/powerpoint/2010/main" val="42098484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2900" b="1" dirty="0">
                <a:solidFill>
                  <a:srgbClr val="B39019"/>
                </a:solidFill>
                <a:latin typeface="Sakkal Majalla" pitchFamily="2" charset="-78"/>
                <a:cs typeface="mohammad bold art 1" pitchFamily="2" charset="-78"/>
              </a:rPr>
              <a:t>الجزء الثالث/ ملاحظات فرق التفتيش الميداني المتكررة والمتعلقة بالكتاب الخامس عشر:</a:t>
            </a:r>
            <a:endParaRPr lang="en-GB" sz="29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1898470"/>
            <a:ext cx="11277600" cy="1200329"/>
          </a:xfrm>
          <a:prstGeom prst="rect">
            <a:avLst/>
          </a:prstGeom>
        </p:spPr>
        <p:txBody>
          <a:bodyPr wrap="square">
            <a:spAutoFit/>
          </a:bodyPr>
          <a:lstStyle/>
          <a:p>
            <a:pPr marL="285750" indent="0" algn="just" rtl="1" fontAlgn="base">
              <a:spcBef>
                <a:spcPct val="0"/>
              </a:spcBef>
              <a:spcAft>
                <a:spcPts val="600"/>
              </a:spcAft>
              <a:buNone/>
            </a:pPr>
            <a:r>
              <a:rPr lang="ar-KW" sz="2400" dirty="0">
                <a:solidFill>
                  <a:schemeClr val="tx2"/>
                </a:solidFill>
                <a:latin typeface="Calibri" pitchFamily="34" charset="0"/>
                <a:cs typeface="mohammad bold art 1" pitchFamily="2" charset="-78"/>
              </a:rPr>
              <a:t>تجدون أدناه أهم مواد الكتاب الخامس عشر (حوكمة الشركات) من اللائحة التنفيذية لقانون الهيئة، والتي لاحظت فرق التفتيش الميداني التابعة للهيئة تكرار رصدها, وذلك على النحو التالي:</a:t>
            </a:r>
          </a:p>
        </p:txBody>
      </p:sp>
      <p:graphicFrame>
        <p:nvGraphicFramePr>
          <p:cNvPr id="6" name="Table 5">
            <a:extLst>
              <a:ext uri="{FF2B5EF4-FFF2-40B4-BE49-F238E27FC236}">
                <a16:creationId xmlns:a16="http://schemas.microsoft.com/office/drawing/2014/main" id="{D6298017-97FA-E234-D688-DEC67B8E48CA}"/>
              </a:ext>
            </a:extLst>
          </p:cNvPr>
          <p:cNvGraphicFramePr>
            <a:graphicFrameLocks noGrp="1"/>
          </p:cNvGraphicFramePr>
          <p:nvPr>
            <p:extLst>
              <p:ext uri="{D42A27DB-BD31-4B8C-83A1-F6EECF244321}">
                <p14:modId xmlns:p14="http://schemas.microsoft.com/office/powerpoint/2010/main" val="782323462"/>
              </p:ext>
            </p:extLst>
          </p:nvPr>
        </p:nvGraphicFramePr>
        <p:xfrm>
          <a:off x="1462642" y="3536859"/>
          <a:ext cx="9445898" cy="1753566"/>
        </p:xfrm>
        <a:graphic>
          <a:graphicData uri="http://schemas.openxmlformats.org/drawingml/2006/table">
            <a:tbl>
              <a:tblPr firstRow="1" bandRow="1">
                <a:tableStyleId>{F5AB1C69-6EDB-4FF4-983F-18BD219EF322}</a:tableStyleId>
              </a:tblPr>
              <a:tblGrid>
                <a:gridCol w="4722949">
                  <a:extLst>
                    <a:ext uri="{9D8B030D-6E8A-4147-A177-3AD203B41FA5}">
                      <a16:colId xmlns:a16="http://schemas.microsoft.com/office/drawing/2014/main" val="457618261"/>
                    </a:ext>
                  </a:extLst>
                </a:gridCol>
                <a:gridCol w="4722949">
                  <a:extLst>
                    <a:ext uri="{9D8B030D-6E8A-4147-A177-3AD203B41FA5}">
                      <a16:colId xmlns:a16="http://schemas.microsoft.com/office/drawing/2014/main" val="3193618269"/>
                    </a:ext>
                  </a:extLst>
                </a:gridCol>
              </a:tblGrid>
              <a:tr h="584522">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a:ln>
                            <a:noFill/>
                          </a:ln>
                          <a:solidFill>
                            <a:srgbClr val="44546A"/>
                          </a:solidFill>
                          <a:effectLst/>
                          <a:uLnTx/>
                          <a:uFillTx/>
                          <a:latin typeface="Calibri" pitchFamily="34" charset="0"/>
                          <a:ea typeface="+mn-ea"/>
                          <a:cs typeface="mohammad bold art 1" pitchFamily="2" charset="-78"/>
                        </a:rPr>
                        <a:t>المادة (3-4)</a:t>
                      </a: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KW" sz="2400" b="1" kern="1200" dirty="0">
                          <a:solidFill>
                            <a:schemeClr val="tx2"/>
                          </a:solidFill>
                          <a:latin typeface="Abadi" panose="020B0604020104020204" pitchFamily="34" charset="0"/>
                          <a:ea typeface="+mn-ea"/>
                          <a:cs typeface="mohammad bold art 1" pitchFamily="2" charset="-78"/>
                        </a:rPr>
                        <a:t>المادة (2-5)</a:t>
                      </a: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13327929"/>
                  </a:ext>
                </a:extLst>
              </a:tr>
              <a:tr h="584522">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a:ln>
                            <a:noFill/>
                          </a:ln>
                          <a:solidFill>
                            <a:srgbClr val="44546A"/>
                          </a:solidFill>
                          <a:effectLst/>
                          <a:uLnTx/>
                          <a:uFillTx/>
                          <a:latin typeface="Abadi" panose="020B0604020104020204" pitchFamily="34" charset="0"/>
                          <a:ea typeface="+mn-ea"/>
                          <a:cs typeface="mohammad bold art 1" pitchFamily="2" charset="-78"/>
                        </a:rPr>
                        <a:t>المادة (5-7)</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KW" sz="2400" b="1" dirty="0">
                          <a:solidFill>
                            <a:schemeClr val="tx2"/>
                          </a:solidFill>
                          <a:latin typeface="Calibri" pitchFamily="34" charset="0"/>
                          <a:cs typeface="mohammad bold art 1" pitchFamily="2" charset="-78"/>
                        </a:rPr>
                        <a:t>المادة (2 – 7)</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3699862"/>
                  </a:ext>
                </a:extLst>
              </a:tr>
              <a:tr h="584522">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a:ln>
                            <a:noFill/>
                          </a:ln>
                          <a:solidFill>
                            <a:srgbClr val="44546A"/>
                          </a:solidFill>
                          <a:effectLst/>
                          <a:uLnTx/>
                          <a:uFillTx/>
                          <a:latin typeface="Calibri" pitchFamily="34" charset="0"/>
                          <a:ea typeface="+mn-ea"/>
                          <a:cs typeface="mohammad bold art 1" pitchFamily="2" charset="-78"/>
                        </a:rPr>
                        <a:t>المادة (8-7)</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a:ln>
                            <a:noFill/>
                          </a:ln>
                          <a:solidFill>
                            <a:srgbClr val="44546A"/>
                          </a:solidFill>
                          <a:effectLst/>
                          <a:uLnTx/>
                          <a:uFillTx/>
                          <a:latin typeface="Calibri" pitchFamily="34" charset="0"/>
                          <a:ea typeface="+mn-ea"/>
                          <a:cs typeface="mohammad bold art 1" pitchFamily="2" charset="-78"/>
                        </a:rPr>
                        <a:t>المادة (3-1)</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11950613"/>
                  </a:ext>
                </a:extLst>
              </a:tr>
            </a:tbl>
          </a:graphicData>
        </a:graphic>
      </p:graphicFrame>
    </p:spTree>
    <p:extLst>
      <p:ext uri="{BB962C8B-B14F-4D97-AF65-F5344CB8AC3E}">
        <p14:creationId xmlns:p14="http://schemas.microsoft.com/office/powerpoint/2010/main" val="455984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kumimoji="0" lang="ar-KW" sz="2900" b="1" i="0" u="none" strike="noStrike" kern="1200" cap="none" spc="0" normalizeH="0" baseline="0" noProof="0" dirty="0">
                <a:ln>
                  <a:noFill/>
                </a:ln>
                <a:solidFill>
                  <a:srgbClr val="B39019"/>
                </a:solidFill>
                <a:effectLst/>
                <a:uLnTx/>
                <a:uFillTx/>
                <a:latin typeface="Sakkal Majalla" pitchFamily="2" charset="-78"/>
                <a:ea typeface="+mj-ea"/>
                <a:cs typeface="mohammad bold art 1" pitchFamily="2" charset="-78"/>
              </a:rPr>
              <a:t>الجزء الثالث/ ملاحظات فرق التفتيش الميداني المتكررة والمتعلقة بالكتاب الخامس عشر:</a:t>
            </a:r>
            <a:endParaRPr lang="en-GB" sz="29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1898470"/>
            <a:ext cx="11277600" cy="1646605"/>
          </a:xfrm>
          <a:prstGeom prst="rect">
            <a:avLst/>
          </a:prstGeom>
        </p:spPr>
        <p:txBody>
          <a:bodyPr wrap="square">
            <a:spAutoFit/>
          </a:bodyPr>
          <a:lstStyle/>
          <a:p>
            <a:pPr marL="285750" lvl="0" algn="just" rtl="1" fontAlgn="base">
              <a:spcBef>
                <a:spcPct val="0"/>
              </a:spcBef>
              <a:spcAft>
                <a:spcPts val="600"/>
              </a:spcAft>
            </a:pPr>
            <a:r>
              <a:rPr lang="ar-KW" sz="2400" dirty="0">
                <a:solidFill>
                  <a:srgbClr val="44546A"/>
                </a:solidFill>
                <a:latin typeface="Calibri" pitchFamily="34" charset="0"/>
                <a:cs typeface="mohammad bold art 1" pitchFamily="2" charset="-78"/>
              </a:rPr>
              <a:t>تجدون أدناه أهم مواد الكتاب الخامس عشر (حوكمة الشركات) من اللائحة التنفيذية لقانون الهيئة، والتي لاحظت فرق التفتيش الميداني التابعة للهيئة تكرار رصدها, وذلك على النحو التالي:</a:t>
            </a:r>
          </a:p>
          <a:p>
            <a:pPr marL="285750" indent="0" algn="just" rtl="1" fontAlgn="base">
              <a:spcBef>
                <a:spcPct val="0"/>
              </a:spcBef>
              <a:spcAft>
                <a:spcPts val="600"/>
              </a:spcAft>
              <a:buNone/>
            </a:pPr>
            <a:endParaRPr lang="ar-KW" sz="2400" dirty="0">
              <a:solidFill>
                <a:schemeClr val="tx2"/>
              </a:solidFill>
              <a:latin typeface="Calibri" pitchFamily="34" charset="0"/>
              <a:cs typeface="mohammad bold art 1" pitchFamily="2" charset="-78"/>
            </a:endParaRPr>
          </a:p>
        </p:txBody>
      </p:sp>
      <p:graphicFrame>
        <p:nvGraphicFramePr>
          <p:cNvPr id="6" name="Table 5">
            <a:extLst>
              <a:ext uri="{FF2B5EF4-FFF2-40B4-BE49-F238E27FC236}">
                <a16:creationId xmlns:a16="http://schemas.microsoft.com/office/drawing/2014/main" id="{19F10341-80F2-3D65-FF03-77FCB186A1D1}"/>
              </a:ext>
            </a:extLst>
          </p:cNvPr>
          <p:cNvGraphicFramePr>
            <a:graphicFrameLocks noGrp="1"/>
          </p:cNvGraphicFramePr>
          <p:nvPr>
            <p:extLst>
              <p:ext uri="{D42A27DB-BD31-4B8C-83A1-F6EECF244321}">
                <p14:modId xmlns:p14="http://schemas.microsoft.com/office/powerpoint/2010/main" val="1730117001"/>
              </p:ext>
            </p:extLst>
          </p:nvPr>
        </p:nvGraphicFramePr>
        <p:xfrm>
          <a:off x="1462642" y="3429000"/>
          <a:ext cx="9445898" cy="1753566"/>
        </p:xfrm>
        <a:graphic>
          <a:graphicData uri="http://schemas.openxmlformats.org/drawingml/2006/table">
            <a:tbl>
              <a:tblPr firstRow="1" bandRow="1">
                <a:tableStyleId>{F5AB1C69-6EDB-4FF4-983F-18BD219EF322}</a:tableStyleId>
              </a:tblPr>
              <a:tblGrid>
                <a:gridCol w="4722949">
                  <a:extLst>
                    <a:ext uri="{9D8B030D-6E8A-4147-A177-3AD203B41FA5}">
                      <a16:colId xmlns:a16="http://schemas.microsoft.com/office/drawing/2014/main" val="3049063499"/>
                    </a:ext>
                  </a:extLst>
                </a:gridCol>
                <a:gridCol w="4722949">
                  <a:extLst>
                    <a:ext uri="{9D8B030D-6E8A-4147-A177-3AD203B41FA5}">
                      <a16:colId xmlns:a16="http://schemas.microsoft.com/office/drawing/2014/main" val="2775489788"/>
                    </a:ext>
                  </a:extLst>
                </a:gridCol>
              </a:tblGrid>
              <a:tr h="584522">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KW" sz="2400" b="1" dirty="0">
                          <a:solidFill>
                            <a:schemeClr val="tx2"/>
                          </a:solidFill>
                          <a:latin typeface="Calibri" pitchFamily="34" charset="0"/>
                          <a:cs typeface="mohammad bold art 1" pitchFamily="2" charset="-78"/>
                        </a:rPr>
                        <a:t>المادة (10-4)</a:t>
                      </a:r>
                    </a:p>
                  </a:txBody>
                  <a:tcPr anchor="ct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KW" sz="2400" b="1" dirty="0">
                          <a:solidFill>
                            <a:schemeClr val="tx2"/>
                          </a:solidFill>
                          <a:latin typeface="Calibri" pitchFamily="34" charset="0"/>
                          <a:cs typeface="mohammad bold art 1" pitchFamily="2" charset="-78"/>
                        </a:rPr>
                        <a:t>المادة (9 – 7)</a:t>
                      </a:r>
                    </a:p>
                  </a:txBody>
                  <a:tcPr anchor="ct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29261536"/>
                  </a:ext>
                </a:extLst>
              </a:tr>
              <a:tr h="584522">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KW" sz="2400" b="1" dirty="0">
                          <a:solidFill>
                            <a:schemeClr val="tx2"/>
                          </a:solidFill>
                          <a:latin typeface="Calibri" pitchFamily="34" charset="0"/>
                          <a:cs typeface="mohammad bold art 1" pitchFamily="2" charset="-78"/>
                        </a:rPr>
                        <a:t>المادة (11-2)</a:t>
                      </a: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KW" sz="2400" b="1" dirty="0">
                          <a:solidFill>
                            <a:schemeClr val="tx2"/>
                          </a:solidFill>
                          <a:latin typeface="Calibri" pitchFamily="34" charset="0"/>
                          <a:cs typeface="mohammad bold art 1" pitchFamily="2" charset="-78"/>
                        </a:rPr>
                        <a:t>المادة (9 – 9)</a:t>
                      </a: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21759771"/>
                  </a:ext>
                </a:extLst>
              </a:tr>
              <a:tr h="584522">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a:ln>
                            <a:noFill/>
                          </a:ln>
                          <a:solidFill>
                            <a:srgbClr val="44546A"/>
                          </a:solidFill>
                          <a:effectLst/>
                          <a:uLnTx/>
                          <a:uFillTx/>
                          <a:latin typeface="Calibri" pitchFamily="34" charset="0"/>
                          <a:ea typeface="+mn-ea"/>
                          <a:cs typeface="mohammad bold art 1" pitchFamily="2" charset="-78"/>
                        </a:rPr>
                        <a:t>المادة (11-4)</a:t>
                      </a: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a:ln>
                            <a:noFill/>
                          </a:ln>
                          <a:solidFill>
                            <a:srgbClr val="44546A"/>
                          </a:solidFill>
                          <a:effectLst/>
                          <a:uLnTx/>
                          <a:uFillTx/>
                          <a:latin typeface="Calibri" pitchFamily="34" charset="0"/>
                          <a:ea typeface="+mn-ea"/>
                          <a:cs typeface="mohammad bold art 1" pitchFamily="2" charset="-78"/>
                        </a:rPr>
                        <a:t>المادة (10-3)</a:t>
                      </a: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08757902"/>
                  </a:ext>
                </a:extLst>
              </a:tr>
            </a:tbl>
          </a:graphicData>
        </a:graphic>
      </p:graphicFrame>
    </p:spTree>
    <p:extLst>
      <p:ext uri="{BB962C8B-B14F-4D97-AF65-F5344CB8AC3E}">
        <p14:creationId xmlns:p14="http://schemas.microsoft.com/office/powerpoint/2010/main" val="1827305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223917" y="1181384"/>
            <a:ext cx="11744165" cy="812336"/>
          </a:xfrm>
        </p:spPr>
        <p:txBody>
          <a:bodyPr>
            <a:noAutofit/>
          </a:bodyPr>
          <a:lstStyle/>
          <a:p>
            <a:pPr algn="r"/>
            <a:r>
              <a:rPr lang="ar-KW" sz="2800" b="1" dirty="0">
                <a:solidFill>
                  <a:srgbClr val="B39019"/>
                </a:solidFill>
                <a:latin typeface="Calibri" pitchFamily="34" charset="0"/>
                <a:cs typeface="mohammad bold art 1" pitchFamily="2" charset="-78"/>
              </a:rPr>
              <a:t>الجزء </a:t>
            </a:r>
            <a:r>
              <a:rPr kumimoji="0" lang="ar-KW" sz="2900" b="1" i="0" u="none" strike="noStrike" kern="1200" cap="none" spc="0" normalizeH="0" baseline="0" noProof="0" dirty="0">
                <a:ln>
                  <a:noFill/>
                </a:ln>
                <a:solidFill>
                  <a:srgbClr val="B39019"/>
                </a:solidFill>
                <a:effectLst/>
                <a:uLnTx/>
                <a:uFillTx/>
                <a:latin typeface="Sakkal Majalla" pitchFamily="2" charset="-78"/>
                <a:ea typeface="+mj-ea"/>
                <a:cs typeface="mohammad bold art 1" pitchFamily="2" charset="-78"/>
              </a:rPr>
              <a:t>الثالث</a:t>
            </a:r>
            <a:r>
              <a:rPr lang="ar-KW" sz="2800" b="1" dirty="0">
                <a:solidFill>
                  <a:srgbClr val="B39019"/>
                </a:solidFill>
                <a:latin typeface="Calibri" pitchFamily="34" charset="0"/>
                <a:cs typeface="mohammad bold art 1" pitchFamily="2" charset="-78"/>
              </a:rPr>
              <a:t>/الملاحظات التي يتكرر رصدها من قبل إدارة الرقابة الميدانية من خلال مهام التفتيش الميداني والمتعلقة بالكتاب الخامس عشر (حوكمة الشركات):</a:t>
            </a:r>
            <a:endParaRPr lang="en-GB" sz="28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1898470"/>
            <a:ext cx="11277600" cy="4401205"/>
          </a:xfrm>
          <a:prstGeom prst="rect">
            <a:avLst/>
          </a:prstGeom>
        </p:spPr>
        <p:txBody>
          <a:bodyPr wrap="square">
            <a:spAutoFit/>
          </a:bodyPr>
          <a:lstStyle/>
          <a:p>
            <a:pPr marL="285750" algn="r" rtl="1" fontAlgn="base">
              <a:spcBef>
                <a:spcPct val="0"/>
              </a:spcBef>
              <a:spcAft>
                <a:spcPts val="600"/>
              </a:spcAft>
            </a:pPr>
            <a:r>
              <a:rPr lang="ar-KW" sz="2000" u="sng" dirty="0">
                <a:solidFill>
                  <a:srgbClr val="B39019"/>
                </a:solidFill>
                <a:latin typeface="Calibri" pitchFamily="34" charset="0"/>
                <a:cs typeface="mohammad bold art 1" pitchFamily="2" charset="-78"/>
              </a:rPr>
              <a:t>المادة (2 – 5):</a:t>
            </a:r>
          </a:p>
          <a:p>
            <a:pPr marL="285750" algn="r" rtl="1" fontAlgn="base">
              <a:spcBef>
                <a:spcPct val="0"/>
              </a:spcBef>
              <a:spcAft>
                <a:spcPts val="600"/>
              </a:spcAft>
            </a:pPr>
            <a:r>
              <a:rPr lang="ar-KW" sz="1500" b="1" dirty="0">
                <a:solidFill>
                  <a:schemeClr val="tx2"/>
                </a:solidFill>
                <a:latin typeface="Calibri" pitchFamily="34" charset="0"/>
                <a:cs typeface="mohammad bold art 1" pitchFamily="2" charset="-78"/>
              </a:rPr>
              <a:t>يتعين على مجلس إدارة الشركة أن يقوم بتنظيم الاجتماعات الدورية، وتحديد ما سيتم مناقشته من موضوعات ذات صلة بنشاط الشركة، ذلك بالإضافة إلى ضرورة مراعاة ما يلي</a:t>
            </a:r>
            <a:r>
              <a:rPr lang="en-US" sz="1500" b="1" dirty="0">
                <a:solidFill>
                  <a:schemeClr val="tx2"/>
                </a:solidFill>
                <a:latin typeface="Calibri" pitchFamily="34" charset="0"/>
                <a:cs typeface="mohammad bold art 1" pitchFamily="2" charset="-78"/>
              </a:rPr>
              <a:t>:</a:t>
            </a:r>
            <a:br>
              <a:rPr lang="en-US" sz="1500" b="1" dirty="0">
                <a:solidFill>
                  <a:schemeClr val="tx2"/>
                </a:solidFill>
                <a:latin typeface="Calibri" pitchFamily="34" charset="0"/>
                <a:cs typeface="mohammad bold art 1" pitchFamily="2" charset="-78"/>
              </a:rPr>
            </a:br>
            <a:r>
              <a:rPr lang="ar-KW" sz="1500" b="1" dirty="0">
                <a:solidFill>
                  <a:schemeClr val="tx2"/>
                </a:solidFill>
                <a:latin typeface="Calibri" pitchFamily="34" charset="0"/>
                <a:cs typeface="mohammad bold art 1" pitchFamily="2" charset="-78"/>
              </a:rPr>
              <a:t>1. أن لا يقل عدد اجتماعات مجلس ادارة الشركة عن (6) ست اجتماعات سنوياً على أن يعقد اجتماع واحد في كل ربع سنة على الأقل</a:t>
            </a:r>
            <a:r>
              <a:rPr lang="en-US" sz="1500" b="1" dirty="0">
                <a:solidFill>
                  <a:schemeClr val="tx2"/>
                </a:solidFill>
                <a:latin typeface="Calibri" pitchFamily="34" charset="0"/>
                <a:cs typeface="mohammad bold art 1" pitchFamily="2" charset="-78"/>
              </a:rPr>
              <a:t>.</a:t>
            </a:r>
            <a:br>
              <a:rPr lang="en-US" sz="1500" b="1" dirty="0">
                <a:solidFill>
                  <a:schemeClr val="tx2"/>
                </a:solidFill>
                <a:latin typeface="Calibri" pitchFamily="34" charset="0"/>
                <a:cs typeface="mohammad bold art 1" pitchFamily="2" charset="-78"/>
              </a:rPr>
            </a:br>
            <a:r>
              <a:rPr lang="ar-KW" sz="1500" b="1" dirty="0">
                <a:solidFill>
                  <a:schemeClr val="tx2"/>
                </a:solidFill>
                <a:latin typeface="Calibri" pitchFamily="34" charset="0"/>
                <a:cs typeface="mohammad bold art 1" pitchFamily="2" charset="-78"/>
              </a:rPr>
              <a:t>2. يجب أن يحضر الاجتماع نصف عدد أعضاء مجلس الإدارة، على أن لا يقل عدد الحاضرين عن ثلاثة</a:t>
            </a:r>
            <a:r>
              <a:rPr lang="en-US" sz="1500" b="1" dirty="0">
                <a:solidFill>
                  <a:schemeClr val="tx2"/>
                </a:solidFill>
                <a:latin typeface="Calibri" pitchFamily="34" charset="0"/>
                <a:cs typeface="mohammad bold art 1" pitchFamily="2" charset="-78"/>
              </a:rPr>
              <a:t>.</a:t>
            </a:r>
            <a:br>
              <a:rPr lang="en-US" sz="1500" b="1" dirty="0">
                <a:solidFill>
                  <a:schemeClr val="tx2"/>
                </a:solidFill>
                <a:latin typeface="Calibri" pitchFamily="34" charset="0"/>
                <a:cs typeface="mohammad bold art 1" pitchFamily="2" charset="-78"/>
              </a:rPr>
            </a:br>
            <a:r>
              <a:rPr lang="ar-KW" sz="1500" b="1" dirty="0">
                <a:solidFill>
                  <a:schemeClr val="tx2"/>
                </a:solidFill>
                <a:latin typeface="Calibri" pitchFamily="34" charset="0"/>
                <a:cs typeface="mohammad bold art 1" pitchFamily="2" charset="-78"/>
              </a:rPr>
              <a:t>3. أن يعقد مجلس إدارة الشركة اجتماعات عادية بشكل منتظم، وذلك بدعوة من الرئيس</a:t>
            </a:r>
            <a:r>
              <a:rPr lang="en-US" sz="1500" b="1" dirty="0">
                <a:solidFill>
                  <a:schemeClr val="tx2"/>
                </a:solidFill>
                <a:latin typeface="Calibri" pitchFamily="34" charset="0"/>
                <a:cs typeface="mohammad bold art 1" pitchFamily="2" charset="-78"/>
              </a:rPr>
              <a:t>.</a:t>
            </a:r>
            <a:br>
              <a:rPr lang="en-US" sz="1500" b="1" dirty="0">
                <a:solidFill>
                  <a:schemeClr val="tx2"/>
                </a:solidFill>
                <a:latin typeface="Calibri" pitchFamily="34" charset="0"/>
                <a:cs typeface="mohammad bold art 1" pitchFamily="2" charset="-78"/>
              </a:rPr>
            </a:br>
            <a:r>
              <a:rPr lang="ar-KW" sz="1500" b="1" dirty="0">
                <a:solidFill>
                  <a:schemeClr val="tx2"/>
                </a:solidFill>
                <a:latin typeface="Calibri" pitchFamily="34" charset="0"/>
                <a:cs typeface="mohammad bold art 1" pitchFamily="2" charset="-78"/>
              </a:rPr>
              <a:t>4. أن يقوم رئيس مجلس ادارة الشركة بالدعوة لعقد اجتماع طارئ بناءً على طلب كتابي يُقدم من عضوين متى طلب منه ذلك</a:t>
            </a:r>
            <a:r>
              <a:rPr lang="en-US" sz="1500" b="1" dirty="0">
                <a:solidFill>
                  <a:schemeClr val="tx2"/>
                </a:solidFill>
                <a:latin typeface="Calibri" pitchFamily="34" charset="0"/>
                <a:cs typeface="mohammad bold art 1" pitchFamily="2" charset="-78"/>
              </a:rPr>
              <a:t>.</a:t>
            </a:r>
            <a:br>
              <a:rPr lang="en-US" sz="1500" b="1" dirty="0">
                <a:solidFill>
                  <a:schemeClr val="tx2"/>
                </a:solidFill>
                <a:latin typeface="Calibri" pitchFamily="34" charset="0"/>
                <a:cs typeface="mohammad bold art 1" pitchFamily="2" charset="-78"/>
              </a:rPr>
            </a:br>
            <a:r>
              <a:rPr lang="ar-KW" sz="1500" b="1" dirty="0">
                <a:solidFill>
                  <a:schemeClr val="tx2"/>
                </a:solidFill>
                <a:latin typeface="Calibri" pitchFamily="34" charset="0"/>
                <a:cs typeface="mohammad bold art 1" pitchFamily="2" charset="-78"/>
              </a:rPr>
              <a:t>5. أن يتضمن عقد الشركة والنظام الأساسي تنظيم عملية حضور اجتماعات مجلس إدارة الشركة، فضلاً عن كيفية التعامل مع حالات عدم انتظام الأعضاء في حضور تلك الاجتماعات</a:t>
            </a:r>
            <a:r>
              <a:rPr lang="en-US" sz="1500" b="1" dirty="0">
                <a:solidFill>
                  <a:schemeClr val="tx2"/>
                </a:solidFill>
                <a:latin typeface="Calibri" pitchFamily="34" charset="0"/>
                <a:cs typeface="mohammad bold art 1" pitchFamily="2" charset="-78"/>
              </a:rPr>
              <a:t>.</a:t>
            </a:r>
            <a:br>
              <a:rPr lang="en-US" sz="1500" b="1" dirty="0">
                <a:solidFill>
                  <a:schemeClr val="tx2"/>
                </a:solidFill>
                <a:latin typeface="Calibri" pitchFamily="34" charset="0"/>
                <a:cs typeface="mohammad bold art 1" pitchFamily="2" charset="-78"/>
              </a:rPr>
            </a:br>
            <a:r>
              <a:rPr lang="ar-KW" sz="1500" b="1" dirty="0">
                <a:solidFill>
                  <a:schemeClr val="tx2"/>
                </a:solidFill>
                <a:latin typeface="Calibri" pitchFamily="34" charset="0"/>
                <a:cs typeface="mohammad bold art 1" pitchFamily="2" charset="-78"/>
              </a:rPr>
              <a:t>6. أن يتم تزويد أعضاء مجلس ادارة الشركة بجدول أعمال المجلس بموضوعات محددة معززاً بالوثائق والمعلومات اللازمة قبل ثلاثة أيام عمل على الأقل من اجتماعات المجلس، وتستثنى من ذلك الاجتماعات الطارئة، بحيث يتم تمكين أعضاء المجلس بوقت كاف من دراسة الموضوعات المطروحة واتخاذ القرارات المناسبة. هذا ويقر مجلس الإدارة جدول الأعمال حال انعقاده، وفي حال اعتراض أي عضو على هذا الجدول تُثبت تفاصيل هذا الاعتراض في محضر الاجتماع</a:t>
            </a:r>
            <a:r>
              <a:rPr lang="en-US" sz="1500" b="1" dirty="0">
                <a:solidFill>
                  <a:schemeClr val="tx2"/>
                </a:solidFill>
                <a:latin typeface="Calibri" pitchFamily="34" charset="0"/>
                <a:cs typeface="mohammad bold art 1" pitchFamily="2" charset="-78"/>
              </a:rPr>
              <a:t>.</a:t>
            </a:r>
            <a:endParaRPr lang="ar-KW" sz="1500" b="1" dirty="0">
              <a:solidFill>
                <a:schemeClr val="tx2"/>
              </a:solidFill>
              <a:latin typeface="Calibri" pitchFamily="34" charset="0"/>
              <a:cs typeface="mohammad bold art 1" pitchFamily="2" charset="-78"/>
            </a:endParaRPr>
          </a:p>
          <a:p>
            <a:pPr marL="285750" algn="r" rtl="1" fontAlgn="base">
              <a:spcBef>
                <a:spcPct val="0"/>
              </a:spcBef>
              <a:spcAft>
                <a:spcPts val="600"/>
              </a:spcAft>
            </a:pPr>
            <a:r>
              <a:rPr lang="ar-KW" sz="2000" u="sng" dirty="0">
                <a:solidFill>
                  <a:srgbClr val="B39019"/>
                </a:solidFill>
                <a:latin typeface="Calibri" pitchFamily="34" charset="0"/>
                <a:cs typeface="mohammad bold art 1" pitchFamily="2" charset="-78"/>
              </a:rPr>
              <a:t>الأخطاء المتكررة المتعلقة بالمادة المذكورة أعلاه:</a:t>
            </a:r>
            <a:endParaRPr lang="en-US" sz="2000" u="sng" dirty="0">
              <a:solidFill>
                <a:srgbClr val="B39019"/>
              </a:solidFill>
              <a:latin typeface="Calibri" pitchFamily="34" charset="0"/>
              <a:cs typeface="mohammad bold art 1" pitchFamily="2" charset="-78"/>
            </a:endParaRPr>
          </a:p>
          <a:p>
            <a:pPr lvl="1" algn="r" rtl="1"/>
            <a:r>
              <a:rPr lang="ar-KW" sz="1500" b="1" dirty="0">
                <a:solidFill>
                  <a:schemeClr val="tx2"/>
                </a:solidFill>
                <a:latin typeface="Calibri" pitchFamily="34" charset="0"/>
                <a:cs typeface="mohammad bold art 1" pitchFamily="2" charset="-78"/>
              </a:rPr>
              <a:t>1. عدم صدور دعوات اجتماعات مجلس الإدارة باسم وتوقيع رئيس مجلس الإدارة.</a:t>
            </a:r>
            <a:endParaRPr lang="en-US" sz="1500" b="1" dirty="0">
              <a:solidFill>
                <a:schemeClr val="tx2"/>
              </a:solidFill>
              <a:latin typeface="Calibri" pitchFamily="34" charset="0"/>
              <a:cs typeface="mohammad bold art 1" pitchFamily="2" charset="-78"/>
            </a:endParaRPr>
          </a:p>
          <a:p>
            <a:pPr lvl="1" algn="r" rtl="1"/>
            <a:r>
              <a:rPr lang="ar-KW" sz="1500" b="1" dirty="0">
                <a:solidFill>
                  <a:schemeClr val="tx2"/>
                </a:solidFill>
                <a:latin typeface="Calibri" pitchFamily="34" charset="0"/>
                <a:cs typeface="mohammad bold art 1" pitchFamily="2" charset="-78"/>
              </a:rPr>
              <a:t>2. تزويد أعضاء مجلس الإدارة بجدول الأعمال لبعض اجتماعات مجلس إدارتها خلال فترة تقل عن ثلاث أيام عمل. (يوم العمل: يوم عمل رسمي للهيئة).</a:t>
            </a:r>
            <a:endParaRPr lang="en-US" sz="1500" b="1" dirty="0">
              <a:solidFill>
                <a:schemeClr val="tx2"/>
              </a:solidFill>
              <a:latin typeface="Calibri" pitchFamily="34" charset="0"/>
              <a:cs typeface="mohammad bold art 1" pitchFamily="2" charset="-78"/>
            </a:endParaRPr>
          </a:p>
          <a:p>
            <a:pPr lvl="1" algn="r" rtl="1">
              <a:spcAft>
                <a:spcPts val="800"/>
              </a:spcAft>
            </a:pPr>
            <a:r>
              <a:rPr lang="ar-KW" sz="1500" b="1" dirty="0">
                <a:solidFill>
                  <a:schemeClr val="tx2"/>
                </a:solidFill>
                <a:latin typeface="Calibri" pitchFamily="34" charset="0"/>
                <a:cs typeface="mohammad bold art 1" pitchFamily="2" charset="-78"/>
              </a:rPr>
              <a:t>3. الاجتماعات الطارئة تتم من غير وجود طلبات كتابية مقدمة من عضوين.</a:t>
            </a:r>
            <a:endParaRPr lang="en-US" sz="1500" b="1"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31934692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5E3CE-5D0A-34B4-E356-7972E24986AD}"/>
              </a:ext>
            </a:extLst>
          </p:cNvPr>
          <p:cNvSpPr>
            <a:spLocks noGrp="1"/>
          </p:cNvSpPr>
          <p:nvPr>
            <p:ph type="title"/>
          </p:nvPr>
        </p:nvSpPr>
        <p:spPr>
          <a:xfrm>
            <a:off x="838200" y="866274"/>
            <a:ext cx="10515600" cy="824414"/>
          </a:xfrm>
        </p:spPr>
        <p:txBody>
          <a:bodyPr>
            <a:normAutofit fontScale="90000"/>
          </a:bodyPr>
          <a:lstStyle/>
          <a:p>
            <a:pPr algn="justLow" rtl="1"/>
            <a:r>
              <a:rPr kumimoji="0" lang="ar-KW" sz="2800" b="1" i="0" u="none" strike="noStrike" kern="1200" cap="none" spc="0" normalizeH="0" baseline="0" noProof="0" dirty="0">
                <a:ln>
                  <a:noFill/>
                </a:ln>
                <a:solidFill>
                  <a:srgbClr val="B39019"/>
                </a:solidFill>
                <a:effectLst/>
                <a:uLnTx/>
                <a:uFillTx/>
                <a:latin typeface="Calibri" pitchFamily="34" charset="0"/>
                <a:ea typeface="+mj-ea"/>
                <a:cs typeface="mohammad bold art 1" pitchFamily="2" charset="-78"/>
              </a:rPr>
              <a:t>الجزء </a:t>
            </a:r>
            <a:r>
              <a:rPr kumimoji="0" lang="ar-KW" sz="2900" b="1" i="0" u="none" strike="noStrike" kern="1200" cap="none" spc="0" normalizeH="0" baseline="0" noProof="0" dirty="0">
                <a:ln>
                  <a:noFill/>
                </a:ln>
                <a:solidFill>
                  <a:srgbClr val="B39019"/>
                </a:solidFill>
                <a:effectLst/>
                <a:uLnTx/>
                <a:uFillTx/>
                <a:latin typeface="Sakkal Majalla" pitchFamily="2" charset="-78"/>
                <a:ea typeface="+mj-ea"/>
                <a:cs typeface="mohammad bold art 1" pitchFamily="2" charset="-78"/>
              </a:rPr>
              <a:t>الثالث</a:t>
            </a:r>
            <a:r>
              <a:rPr kumimoji="0" lang="ar-KW" sz="2800" b="1" i="0" u="none" strike="noStrike" kern="1200" cap="none" spc="0" normalizeH="0" baseline="0" noProof="0" dirty="0">
                <a:ln>
                  <a:noFill/>
                </a:ln>
                <a:solidFill>
                  <a:srgbClr val="B39019"/>
                </a:solidFill>
                <a:effectLst/>
                <a:uLnTx/>
                <a:uFillTx/>
                <a:latin typeface="Calibri" pitchFamily="34" charset="0"/>
                <a:ea typeface="+mj-ea"/>
                <a:cs typeface="mohammad bold art 1" pitchFamily="2" charset="-78"/>
              </a:rPr>
              <a:t>/الملاحظات التي يتكرر رصدها من قبل إدارة الرقابة الميدانية من خلال مهام التفتيش الميداني والمتعلقة بالكتاب الخامس عشر (حوكمة الشركات):</a:t>
            </a:r>
            <a:endParaRPr lang="en-US" dirty="0"/>
          </a:p>
        </p:txBody>
      </p:sp>
      <p:sp>
        <p:nvSpPr>
          <p:cNvPr id="3" name="Content Placeholder 2">
            <a:extLst>
              <a:ext uri="{FF2B5EF4-FFF2-40B4-BE49-F238E27FC236}">
                <a16:creationId xmlns:a16="http://schemas.microsoft.com/office/drawing/2014/main" id="{21167C22-C839-6B10-BA05-C604B28B263A}"/>
              </a:ext>
            </a:extLst>
          </p:cNvPr>
          <p:cNvSpPr>
            <a:spLocks noGrp="1"/>
          </p:cNvSpPr>
          <p:nvPr>
            <p:ph idx="1"/>
          </p:nvPr>
        </p:nvSpPr>
        <p:spPr/>
        <p:txBody>
          <a:bodyPr>
            <a:normAutofit/>
          </a:bodyPr>
          <a:lstStyle/>
          <a:p>
            <a:pPr marL="285750" marR="0" lvl="0" indent="0" algn="r" defTabSz="914400" rtl="1" eaLnBrk="1" fontAlgn="base" latinLnBrk="0" hangingPunct="1">
              <a:lnSpc>
                <a:spcPct val="100000"/>
              </a:lnSpc>
              <a:spcBef>
                <a:spcPct val="0"/>
              </a:spcBef>
              <a:spcAft>
                <a:spcPts val="600"/>
              </a:spcAft>
              <a:buClrTx/>
              <a:buSzTx/>
              <a:buFontTx/>
              <a:buNone/>
              <a:tabLst/>
              <a:defRPr/>
            </a:pPr>
            <a:r>
              <a:rPr kumimoji="0" lang="ar-KW" sz="2000" b="0" i="0" u="sng" strike="noStrike" kern="1200" cap="none" spc="0" normalizeH="0" baseline="0" noProof="0" dirty="0">
                <a:ln>
                  <a:noFill/>
                </a:ln>
                <a:solidFill>
                  <a:srgbClr val="B39019"/>
                </a:solidFill>
                <a:effectLst/>
                <a:uLnTx/>
                <a:uFillTx/>
                <a:latin typeface="Calibri" pitchFamily="34" charset="0"/>
                <a:ea typeface="+mn-ea"/>
                <a:cs typeface="mohammad bold art 1" pitchFamily="2" charset="-78"/>
              </a:rPr>
              <a:t>المادة (2 – 7):</a:t>
            </a:r>
            <a:endParaRPr kumimoji="0" lang="ar-KW" sz="1500" b="1" i="0" u="none" strike="noStrike" kern="1200" cap="none" spc="0" normalizeH="0" baseline="0" noProof="0" dirty="0">
              <a:ln>
                <a:noFill/>
              </a:ln>
              <a:solidFill>
                <a:srgbClr val="44546A"/>
              </a:solidFill>
              <a:effectLst/>
              <a:uLnTx/>
              <a:uFillTx/>
              <a:latin typeface="Calibri" pitchFamily="34" charset="0"/>
              <a:ea typeface="+mn-ea"/>
              <a:cs typeface="mohammad bold art 1" pitchFamily="2" charset="-78"/>
            </a:endParaRPr>
          </a:p>
          <a:p>
            <a:pPr marL="285750" marR="0" lvl="0" indent="0" algn="r" defTabSz="914400" rtl="1" eaLnBrk="1" fontAlgn="base" latinLnBrk="0" hangingPunct="1">
              <a:lnSpc>
                <a:spcPct val="100000"/>
              </a:lnSpc>
              <a:spcBef>
                <a:spcPct val="0"/>
              </a:spcBef>
              <a:spcAft>
                <a:spcPts val="600"/>
              </a:spcAft>
              <a:buClrTx/>
              <a:buSzTx/>
              <a:buFontTx/>
              <a:buNone/>
              <a:tabLst/>
              <a:defRPr/>
            </a:pPr>
            <a:r>
              <a:rPr kumimoji="0" lang="ar-KW" sz="1500" b="1" i="0" u="none" strike="noStrike" kern="1200" cap="none" spc="0" normalizeH="0" baseline="0" noProof="0" dirty="0">
                <a:ln>
                  <a:noFill/>
                </a:ln>
                <a:solidFill>
                  <a:srgbClr val="44546A"/>
                </a:solidFill>
                <a:effectLst/>
                <a:uLnTx/>
                <a:uFillTx/>
                <a:latin typeface="Calibri" pitchFamily="34" charset="0"/>
                <a:ea typeface="+mn-ea"/>
                <a:cs typeface="mohammad bold art 1" pitchFamily="2" charset="-78"/>
              </a:rPr>
              <a:t>يتعين على مجلس إدارة الشركة أن يقوم بتعيين أمين سر للمجلس من بين موظفي الشركة, وتحديد مهامه بما يتماشى مع مستوى المسؤوليات التي سيكلف بها, هذا ولا يجوز تعيين أمين سر المجلس أو فصله إلا بموجب قرار صادر عن مجلس الإدارة, وفيما يلي المهام والمسؤوليات المنوطة بأمين سر المجلس</a:t>
            </a:r>
            <a:r>
              <a:rPr kumimoji="0" lang="en-US" sz="1500" b="1" i="0" u="none" strike="noStrike" kern="1200" cap="none" spc="0" normalizeH="0" baseline="0" noProof="0" dirty="0">
                <a:ln>
                  <a:noFill/>
                </a:ln>
                <a:solidFill>
                  <a:srgbClr val="44546A"/>
                </a:solidFill>
                <a:effectLst/>
                <a:uLnTx/>
                <a:uFillTx/>
                <a:latin typeface="Calibri" pitchFamily="34" charset="0"/>
                <a:ea typeface="+mn-ea"/>
                <a:cs typeface="mohammad bold art 1" pitchFamily="2" charset="-78"/>
              </a:rPr>
              <a:t>:</a:t>
            </a:r>
            <a:br>
              <a:rPr kumimoji="0" lang="en-US" sz="1500" b="1" i="0" u="none" strike="noStrike" kern="1200" cap="none" spc="0" normalizeH="0" baseline="0" noProof="0" dirty="0">
                <a:ln>
                  <a:noFill/>
                </a:ln>
                <a:solidFill>
                  <a:srgbClr val="44546A"/>
                </a:solidFill>
                <a:effectLst/>
                <a:uLnTx/>
                <a:uFillTx/>
                <a:latin typeface="Calibri" pitchFamily="34" charset="0"/>
                <a:ea typeface="+mn-ea"/>
                <a:cs typeface="mohammad bold art 1" pitchFamily="2" charset="-78"/>
              </a:rPr>
            </a:br>
            <a:r>
              <a:rPr kumimoji="0" lang="ar-KW" sz="1500" b="1" i="0" u="none" strike="noStrike" kern="1200" cap="none" spc="0" normalizeH="0" baseline="0" noProof="0" dirty="0">
                <a:ln>
                  <a:noFill/>
                </a:ln>
                <a:solidFill>
                  <a:srgbClr val="44546A"/>
                </a:solidFill>
                <a:effectLst/>
                <a:uLnTx/>
                <a:uFillTx/>
                <a:latin typeface="Calibri" pitchFamily="34" charset="0"/>
                <a:ea typeface="+mn-ea"/>
                <a:cs typeface="mohammad bold art 1" pitchFamily="2" charset="-78"/>
              </a:rPr>
              <a:t>1. </a:t>
            </a:r>
            <a:r>
              <a:rPr lang="ar-KW" sz="1500" b="1" dirty="0">
                <a:solidFill>
                  <a:srgbClr val="44546A"/>
                </a:solidFill>
                <a:latin typeface="Calibri" pitchFamily="34" charset="0"/>
                <a:cs typeface="mohammad bold art 1" pitchFamily="2" charset="-78"/>
              </a:rPr>
              <a:t>تدوين وحفظ جميع محاضر اجتماعات المجلس وسجلاته ودفاتره والتقارير التي ترفع من المجلس وإليه, على أن يتم توقيع محاضر الاجتماعات منه ومن جميع الأعضاء الحاضرين</a:t>
            </a:r>
            <a:r>
              <a:rPr kumimoji="0" lang="en-US" sz="1500" b="1" i="0" u="none" strike="noStrike" kern="1200" cap="none" spc="0" normalizeH="0" baseline="0" noProof="0" dirty="0">
                <a:ln>
                  <a:noFill/>
                </a:ln>
                <a:solidFill>
                  <a:srgbClr val="44546A"/>
                </a:solidFill>
                <a:effectLst/>
                <a:uLnTx/>
                <a:uFillTx/>
                <a:latin typeface="Calibri" pitchFamily="34" charset="0"/>
                <a:ea typeface="+mn-ea"/>
                <a:cs typeface="mohammad bold art 1" pitchFamily="2" charset="-78"/>
              </a:rPr>
              <a:t>.</a:t>
            </a:r>
            <a:br>
              <a:rPr kumimoji="0" lang="en-US" sz="1500" b="1" i="0" u="none" strike="noStrike" kern="1200" cap="none" spc="0" normalizeH="0" baseline="0" noProof="0" dirty="0">
                <a:ln>
                  <a:noFill/>
                </a:ln>
                <a:solidFill>
                  <a:srgbClr val="44546A"/>
                </a:solidFill>
                <a:effectLst/>
                <a:uLnTx/>
                <a:uFillTx/>
                <a:latin typeface="Calibri" pitchFamily="34" charset="0"/>
                <a:ea typeface="+mn-ea"/>
                <a:cs typeface="mohammad bold art 1" pitchFamily="2" charset="-78"/>
              </a:rPr>
            </a:br>
            <a:r>
              <a:rPr kumimoji="0" lang="ar-KW" sz="1500" b="1" i="0" u="none" strike="noStrike" kern="1200" cap="none" spc="0" normalizeH="0" baseline="0" noProof="0" dirty="0">
                <a:ln>
                  <a:noFill/>
                </a:ln>
                <a:solidFill>
                  <a:srgbClr val="44546A"/>
                </a:solidFill>
                <a:effectLst/>
                <a:uLnTx/>
                <a:uFillTx/>
                <a:latin typeface="Calibri" pitchFamily="34" charset="0"/>
                <a:ea typeface="+mn-ea"/>
                <a:cs typeface="mohammad bold art 1" pitchFamily="2" charset="-78"/>
              </a:rPr>
              <a:t>2. </a:t>
            </a:r>
            <a:r>
              <a:rPr lang="ar-KW" sz="1500" b="1" dirty="0">
                <a:solidFill>
                  <a:srgbClr val="44546A"/>
                </a:solidFill>
                <a:latin typeface="Calibri" pitchFamily="34" charset="0"/>
                <a:cs typeface="mohammad bold art 1" pitchFamily="2" charset="-78"/>
              </a:rPr>
              <a:t>التأكد من اتباع أعضاء المجلس للإجراءات التي أقرها المجلس, والتأكد من تبليغ مواعيد اجتماعات المجلس قبل ثلاثة أيام عمل, مع مراعاة الاجتماعات الطارئة</a:t>
            </a:r>
            <a:r>
              <a:rPr kumimoji="0" lang="en-US" sz="1500" b="1" i="0" u="none" strike="noStrike" kern="1200" cap="none" spc="0" normalizeH="0" baseline="0" noProof="0" dirty="0">
                <a:ln>
                  <a:noFill/>
                </a:ln>
                <a:solidFill>
                  <a:srgbClr val="44546A"/>
                </a:solidFill>
                <a:effectLst/>
                <a:uLnTx/>
                <a:uFillTx/>
                <a:latin typeface="Calibri" pitchFamily="34" charset="0"/>
                <a:ea typeface="+mn-ea"/>
                <a:cs typeface="mohammad bold art 1" pitchFamily="2" charset="-78"/>
              </a:rPr>
              <a:t>.</a:t>
            </a:r>
            <a:br>
              <a:rPr kumimoji="0" lang="en-US" sz="1500" b="1" i="0" u="none" strike="noStrike" kern="1200" cap="none" spc="0" normalizeH="0" baseline="0" noProof="0" dirty="0">
                <a:ln>
                  <a:noFill/>
                </a:ln>
                <a:solidFill>
                  <a:srgbClr val="44546A"/>
                </a:solidFill>
                <a:effectLst/>
                <a:uLnTx/>
                <a:uFillTx/>
                <a:latin typeface="Calibri" pitchFamily="34" charset="0"/>
                <a:ea typeface="+mn-ea"/>
                <a:cs typeface="mohammad bold art 1" pitchFamily="2" charset="-78"/>
              </a:rPr>
            </a:br>
            <a:r>
              <a:rPr kumimoji="0" lang="ar-KW" sz="1500" b="1" i="0" u="none" strike="noStrike" kern="1200" cap="none" spc="0" normalizeH="0" baseline="0" noProof="0" dirty="0">
                <a:ln>
                  <a:noFill/>
                </a:ln>
                <a:solidFill>
                  <a:srgbClr val="44546A"/>
                </a:solidFill>
                <a:effectLst/>
                <a:uLnTx/>
                <a:uFillTx/>
                <a:latin typeface="Calibri" pitchFamily="34" charset="0"/>
                <a:ea typeface="+mn-ea"/>
                <a:cs typeface="mohammad bold art 1" pitchFamily="2" charset="-78"/>
              </a:rPr>
              <a:t>3. </a:t>
            </a:r>
            <a:r>
              <a:rPr lang="ar-KW" sz="1500" b="1" dirty="0">
                <a:solidFill>
                  <a:srgbClr val="44546A"/>
                </a:solidFill>
                <a:latin typeface="Calibri" pitchFamily="34" charset="0"/>
                <a:cs typeface="mohammad bold art 1" pitchFamily="2" charset="-78"/>
              </a:rPr>
              <a:t>التأكد من أن أعضاء مجلس الإدارة يمكنهم الوصول بشكل كامل وسريع إلى كل محاضر اجتماعات المجلس والمعلومات والوثائق والسجلات المتعلقة بالشركة</a:t>
            </a:r>
            <a:r>
              <a:rPr kumimoji="0" lang="en-US" sz="1500" b="1" i="0" u="none" strike="noStrike" kern="1200" cap="none" spc="0" normalizeH="0" baseline="0" noProof="0" dirty="0">
                <a:ln>
                  <a:noFill/>
                </a:ln>
                <a:solidFill>
                  <a:srgbClr val="44546A"/>
                </a:solidFill>
                <a:effectLst/>
                <a:uLnTx/>
                <a:uFillTx/>
                <a:latin typeface="Calibri" pitchFamily="34" charset="0"/>
                <a:ea typeface="+mn-ea"/>
                <a:cs typeface="mohammad bold art 1" pitchFamily="2" charset="-78"/>
              </a:rPr>
              <a:t>.</a:t>
            </a:r>
            <a:br>
              <a:rPr kumimoji="0" lang="en-US" sz="1500" b="1" i="0" u="none" strike="noStrike" kern="1200" cap="none" spc="0" normalizeH="0" baseline="0" noProof="0" dirty="0">
                <a:ln>
                  <a:noFill/>
                </a:ln>
                <a:solidFill>
                  <a:srgbClr val="44546A"/>
                </a:solidFill>
                <a:effectLst/>
                <a:uLnTx/>
                <a:uFillTx/>
                <a:latin typeface="Calibri" pitchFamily="34" charset="0"/>
                <a:ea typeface="+mn-ea"/>
                <a:cs typeface="mohammad bold art 1" pitchFamily="2" charset="-78"/>
              </a:rPr>
            </a:br>
            <a:r>
              <a:rPr kumimoji="0" lang="ar-KW" sz="1500" b="1" i="0" u="none" strike="noStrike" kern="1200" cap="none" spc="0" normalizeH="0" baseline="0" noProof="0" dirty="0">
                <a:ln>
                  <a:noFill/>
                </a:ln>
                <a:solidFill>
                  <a:srgbClr val="44546A"/>
                </a:solidFill>
                <a:effectLst/>
                <a:uLnTx/>
                <a:uFillTx/>
                <a:latin typeface="Calibri" pitchFamily="34" charset="0"/>
                <a:ea typeface="+mn-ea"/>
                <a:cs typeface="mohammad bold art 1" pitchFamily="2" charset="-78"/>
              </a:rPr>
              <a:t>4. </a:t>
            </a:r>
            <a:r>
              <a:rPr lang="ar-KW" sz="1500" b="1" dirty="0">
                <a:solidFill>
                  <a:srgbClr val="44546A"/>
                </a:solidFill>
                <a:latin typeface="Calibri" pitchFamily="34" charset="0"/>
                <a:cs typeface="mohammad bold art 1" pitchFamily="2" charset="-78"/>
              </a:rPr>
              <a:t>تأمين حسن إيصال وتوزيع المعلومات والتنسيق فيما بين أعضاء المجلس وبين أصحاب المصالح الآخرين بالشركة بمن فيهم المساهمين والإدارات المختلفة في الشركة والموظفين تحت إشراف الرئيس.</a:t>
            </a:r>
          </a:p>
          <a:p>
            <a:pPr marL="285750" marR="0" lvl="0" indent="0" algn="r" defTabSz="914400" rtl="1" eaLnBrk="1" fontAlgn="base" latinLnBrk="0" hangingPunct="1">
              <a:lnSpc>
                <a:spcPct val="100000"/>
              </a:lnSpc>
              <a:spcBef>
                <a:spcPct val="0"/>
              </a:spcBef>
              <a:spcAft>
                <a:spcPts val="600"/>
              </a:spcAft>
              <a:buClrTx/>
              <a:buSzTx/>
              <a:buFontTx/>
              <a:buNone/>
              <a:tabLst/>
              <a:defRPr/>
            </a:pPr>
            <a:r>
              <a:rPr kumimoji="0" lang="ar-KW" sz="2000" b="0" i="0" u="sng" strike="noStrike" kern="1200" cap="none" spc="0" normalizeH="0" baseline="0" noProof="0" dirty="0">
                <a:ln>
                  <a:noFill/>
                </a:ln>
                <a:solidFill>
                  <a:srgbClr val="B39019"/>
                </a:solidFill>
                <a:effectLst/>
                <a:uLnTx/>
                <a:uFillTx/>
                <a:latin typeface="Calibri" pitchFamily="34" charset="0"/>
                <a:ea typeface="+mn-ea"/>
                <a:cs typeface="mohammad bold art 1" pitchFamily="2" charset="-78"/>
              </a:rPr>
              <a:t>الأخطاء المتكررة المتعلقة بالمادة المذكورة أعلاه:</a:t>
            </a:r>
            <a:endParaRPr kumimoji="0" lang="en-US" sz="2000" b="0" i="0" u="sng" strike="noStrike" kern="1200" cap="none" spc="0" normalizeH="0" baseline="0" noProof="0" dirty="0">
              <a:ln>
                <a:noFill/>
              </a:ln>
              <a:solidFill>
                <a:srgbClr val="B39019"/>
              </a:solidFill>
              <a:effectLst/>
              <a:uLnTx/>
              <a:uFillTx/>
              <a:latin typeface="Calibri" pitchFamily="34" charset="0"/>
              <a:ea typeface="+mn-ea"/>
              <a:cs typeface="mohammad bold art 1" pitchFamily="2" charset="-78"/>
            </a:endParaRPr>
          </a:p>
          <a:p>
            <a:pPr marL="457200" marR="0" lvl="1" indent="0" algn="r" defTabSz="914400" rtl="1" eaLnBrk="1" fontAlgn="auto" latinLnBrk="0" hangingPunct="1">
              <a:lnSpc>
                <a:spcPct val="100000"/>
              </a:lnSpc>
              <a:spcBef>
                <a:spcPts val="0"/>
              </a:spcBef>
              <a:spcAft>
                <a:spcPts val="0"/>
              </a:spcAft>
              <a:buClrTx/>
              <a:buSzTx/>
              <a:buFontTx/>
              <a:buNone/>
              <a:tabLst/>
              <a:defRPr/>
            </a:pPr>
            <a:r>
              <a:rPr kumimoji="0" lang="ar-KW" sz="1500" b="1" i="0" u="none" strike="noStrike" kern="1200" cap="none" spc="0" normalizeH="0" baseline="0" noProof="0" dirty="0">
                <a:ln>
                  <a:noFill/>
                </a:ln>
                <a:solidFill>
                  <a:srgbClr val="44546A"/>
                </a:solidFill>
                <a:effectLst/>
                <a:uLnTx/>
                <a:uFillTx/>
                <a:latin typeface="Calibri" pitchFamily="34" charset="0"/>
                <a:ea typeface="+mn-ea"/>
                <a:cs typeface="mohammad bold art 1" pitchFamily="2" charset="-78"/>
              </a:rPr>
              <a:t>1. عدم حفظ السجلات بشكل مناسب, مما يؤدي لصعوبة الوصول إليها لأعضاء مجلس إدارة الشركة.</a:t>
            </a:r>
            <a:endParaRPr kumimoji="0" lang="en-US" sz="1500" b="1" i="0" u="none" strike="noStrike" kern="1200" cap="none" spc="0" normalizeH="0" baseline="0" noProof="0" dirty="0">
              <a:ln>
                <a:noFill/>
              </a:ln>
              <a:solidFill>
                <a:srgbClr val="44546A"/>
              </a:solidFill>
              <a:effectLst/>
              <a:uLnTx/>
              <a:uFillTx/>
              <a:latin typeface="Calibri" pitchFamily="34" charset="0"/>
              <a:ea typeface="+mn-ea"/>
              <a:cs typeface="mohammad bold art 1" pitchFamily="2" charset="-78"/>
            </a:endParaRPr>
          </a:p>
          <a:p>
            <a:pPr marL="285750" marR="0" lvl="0" indent="0" algn="r" defTabSz="914400" rtl="1" eaLnBrk="1" fontAlgn="base" latinLnBrk="0" hangingPunct="1">
              <a:lnSpc>
                <a:spcPct val="100000"/>
              </a:lnSpc>
              <a:spcBef>
                <a:spcPct val="0"/>
              </a:spcBef>
              <a:spcAft>
                <a:spcPts val="600"/>
              </a:spcAft>
              <a:buClrTx/>
              <a:buSzTx/>
              <a:buFontTx/>
              <a:buNone/>
              <a:tabLst/>
              <a:defRPr/>
            </a:pPr>
            <a:endParaRPr lang="en-US" dirty="0"/>
          </a:p>
        </p:txBody>
      </p:sp>
    </p:spTree>
    <p:extLst>
      <p:ext uri="{BB962C8B-B14F-4D97-AF65-F5344CB8AC3E}">
        <p14:creationId xmlns:p14="http://schemas.microsoft.com/office/powerpoint/2010/main" val="51571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8238309" y="1498341"/>
            <a:ext cx="3596640" cy="1072197"/>
          </a:xfrm>
        </p:spPr>
        <p:txBody>
          <a:bodyPr/>
          <a:lstStyle/>
          <a:p>
            <a:r>
              <a:rPr lang="ar-KW" b="1" dirty="0">
                <a:solidFill>
                  <a:srgbClr val="B39019"/>
                </a:solidFill>
                <a:cs typeface="mohammad bold art 1" pitchFamily="2" charset="-78"/>
              </a:rPr>
              <a:t>مقدمــــــــة</a:t>
            </a:r>
            <a:endParaRPr lang="en-GB"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357051" y="2744709"/>
            <a:ext cx="11277600" cy="3447098"/>
          </a:xfrm>
          <a:prstGeom prst="rect">
            <a:avLst/>
          </a:prstGeom>
        </p:spPr>
        <p:txBody>
          <a:bodyPr wrap="square">
            <a:spAutoFit/>
          </a:bodyPr>
          <a:lstStyle/>
          <a:p>
            <a:pPr lvl="0" algn="just" rtl="1" fontAlgn="base">
              <a:lnSpc>
                <a:spcPct val="150000"/>
              </a:lnSpc>
              <a:spcBef>
                <a:spcPct val="0"/>
              </a:spcBef>
              <a:spcAft>
                <a:spcPts val="600"/>
              </a:spcAft>
              <a:buFont typeface="Wingdings" panose="05000000000000000000" pitchFamily="2" charset="2"/>
              <a:buChar char="§"/>
            </a:pPr>
            <a:r>
              <a:rPr lang="ar-KW" sz="2400" dirty="0">
                <a:solidFill>
                  <a:schemeClr val="tx2"/>
                </a:solidFill>
                <a:latin typeface="Calibri" pitchFamily="34" charset="0"/>
                <a:cs typeface="mohammad bold art 1" pitchFamily="2" charset="-78"/>
              </a:rPr>
              <a:t>تسعى هيئة أسواق المال لمواصلة دورها التوعوي وبذل الجهود التي تهدف للتأكد من اطلاع وفهم الجهات الخاضعة لها للقانون رقم (7) لسنة 2010 بشأن إنشاء هيئة أسواق المال وتنظيم نشاط الأوراق المالية وتعديلاته، فضلاً عن لائحته التنفيذية وتعديلاتها، وذلك بالشكل الصحيح.</a:t>
            </a:r>
          </a:p>
          <a:p>
            <a:pPr algn="just" rtl="1" fontAlgn="base">
              <a:lnSpc>
                <a:spcPct val="150000"/>
              </a:lnSpc>
              <a:spcBef>
                <a:spcPct val="0"/>
              </a:spcBef>
              <a:spcAft>
                <a:spcPts val="600"/>
              </a:spcAft>
              <a:buFont typeface="Wingdings" panose="05000000000000000000" pitchFamily="2" charset="2"/>
              <a:buChar char="§"/>
            </a:pPr>
            <a:r>
              <a:rPr lang="ar-KW" sz="2400" dirty="0">
                <a:solidFill>
                  <a:schemeClr val="tx2"/>
                </a:solidFill>
                <a:latin typeface="Calibri" pitchFamily="34" charset="0"/>
                <a:cs typeface="mohammad bold art 1" pitchFamily="2" charset="-78"/>
              </a:rPr>
              <a:t>واستمراراً لتلك الجهود المبذولة من قبل الهيئة للتأكد من التزام الشركات بأحكام القانون ولائحته التنفيذية وتعديلاتها وتطبيقهما بالشكل السليم، تمت دعوتكم لهذه الورشة وهي من ضمن ورش العمل التوعوية التي تقيمها هيئة أسواق المال بشكل دوري.</a:t>
            </a:r>
          </a:p>
        </p:txBody>
      </p:sp>
    </p:spTree>
    <p:extLst>
      <p:ext uri="{BB962C8B-B14F-4D97-AF65-F5344CB8AC3E}">
        <p14:creationId xmlns:p14="http://schemas.microsoft.com/office/powerpoint/2010/main" val="1071346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4" name="Rectangle 3">
            <a:extLst>
              <a:ext uri="{FF2B5EF4-FFF2-40B4-BE49-F238E27FC236}">
                <a16:creationId xmlns:a16="http://schemas.microsoft.com/office/drawing/2014/main" id="{9750956E-E859-4ECD-9EBE-8259C0E15034}"/>
              </a:ext>
            </a:extLst>
          </p:cNvPr>
          <p:cNvSpPr/>
          <p:nvPr/>
        </p:nvSpPr>
        <p:spPr>
          <a:xfrm>
            <a:off x="598386" y="1898470"/>
            <a:ext cx="11277600" cy="4369786"/>
          </a:xfrm>
          <a:prstGeom prst="rect">
            <a:avLst/>
          </a:prstGeom>
        </p:spPr>
        <p:txBody>
          <a:bodyPr wrap="square">
            <a:spAutoFit/>
          </a:bodyPr>
          <a:lstStyle/>
          <a:p>
            <a:pPr marL="285750" algn="just" rtl="1" fontAlgn="base">
              <a:spcBef>
                <a:spcPct val="0"/>
              </a:spcBef>
              <a:spcAft>
                <a:spcPts val="600"/>
              </a:spcAft>
            </a:pPr>
            <a:r>
              <a:rPr lang="ar-KW" sz="2400" u="sng" dirty="0">
                <a:solidFill>
                  <a:srgbClr val="B39019"/>
                </a:solidFill>
                <a:latin typeface="Calibri" pitchFamily="34" charset="0"/>
                <a:cs typeface="mohammad bold art 1" pitchFamily="2" charset="-78"/>
              </a:rPr>
              <a:t>المادة (3 – 1):</a:t>
            </a:r>
            <a:endParaRPr lang="en-US" sz="2400" u="sng" dirty="0">
              <a:solidFill>
                <a:srgbClr val="B39019"/>
              </a:solidFill>
              <a:latin typeface="Calibri" pitchFamily="34" charset="0"/>
              <a:cs typeface="mohammad bold art 1" pitchFamily="2" charset="-78"/>
            </a:endParaRPr>
          </a:p>
          <a:p>
            <a:pPr marL="228600" algn="r" rtl="1">
              <a:spcAft>
                <a:spcPts val="800"/>
              </a:spcAft>
            </a:pPr>
            <a:r>
              <a:rPr lang="ar-KW" b="1" dirty="0">
                <a:solidFill>
                  <a:schemeClr val="tx2"/>
                </a:solidFill>
                <a:latin typeface="Calibri" pitchFamily="34" charset="0"/>
                <a:cs typeface="mohammad bold art 1" pitchFamily="2" charset="-78"/>
              </a:rPr>
              <a:t>إن دور مجلس الإدارة في الشركة يمثل نقطة التوازن التي تعمل على تحقيق أهداف المساهمين ومتابعة الإدارة التنفيذية للشركة، حيث أن مجلس الإدارة يسعى إلى تحقيق أهداف الشركة الاستراتيجية من خلال التأكد من أن الإدارة التنفيذية تقوم بالمهام المنوطة بها على أكمل وجه، وأنها تعمل على تعزيز القدرة التنافسية للشركة، وتحقيق معدلات نمو مرتفعة، والعمل على ما يساهم في تعظيم الأرباح، وأن قرارات وإجراءات الإدارة التنفيذية تصب دائماً في مصلحة المساهمين</a:t>
            </a:r>
            <a:r>
              <a:rPr lang="en-US" b="1" dirty="0">
                <a:solidFill>
                  <a:schemeClr val="tx2"/>
                </a:solidFill>
                <a:latin typeface="Calibri" pitchFamily="34" charset="0"/>
                <a:cs typeface="mohammad bold art 1" pitchFamily="2" charset="-78"/>
              </a:rPr>
              <a:t>.</a:t>
            </a:r>
          </a:p>
          <a:p>
            <a:pPr marL="285750" algn="just" rtl="1" fontAlgn="base">
              <a:spcBef>
                <a:spcPct val="0"/>
              </a:spcBef>
              <a:spcAft>
                <a:spcPts val="600"/>
              </a:spcAft>
            </a:pPr>
            <a:r>
              <a:rPr lang="ar-KW" sz="2400" u="sng" dirty="0">
                <a:solidFill>
                  <a:srgbClr val="B39019"/>
                </a:solidFill>
                <a:latin typeface="Calibri" pitchFamily="34" charset="0"/>
                <a:cs typeface="mohammad bold art 1" pitchFamily="2" charset="-78"/>
              </a:rPr>
              <a:t>الأخطاء المتكررة المتعلقة بالمادة المذكورة أعلاه:</a:t>
            </a:r>
          </a:p>
          <a:p>
            <a:pPr marL="285750" algn="just" rtl="1" fontAlgn="base">
              <a:lnSpc>
                <a:spcPct val="107000"/>
              </a:lnSpc>
              <a:spcBef>
                <a:spcPct val="0"/>
              </a:spcBef>
              <a:spcAft>
                <a:spcPts val="600"/>
              </a:spcAft>
            </a:pPr>
            <a:r>
              <a:rPr lang="ar-KW" b="1" dirty="0">
                <a:solidFill>
                  <a:schemeClr val="tx2"/>
                </a:solidFill>
                <a:latin typeface="Calibri" pitchFamily="34" charset="0"/>
                <a:cs typeface="mohammad bold art 1" pitchFamily="2" charset="-78"/>
              </a:rPr>
              <a:t>عدم قيام مجلس الإدارة بأية إجراءات فيما يخص بعض القضايا المهمة للشركة, وعلى سبيل المثال لا الحصر:</a:t>
            </a:r>
          </a:p>
          <a:p>
            <a:pPr marL="628650" indent="-342900" algn="just" rtl="1" fontAlgn="base">
              <a:lnSpc>
                <a:spcPct val="107000"/>
              </a:lnSpc>
              <a:spcBef>
                <a:spcPct val="0"/>
              </a:spcBef>
              <a:spcAft>
                <a:spcPts val="600"/>
              </a:spcAft>
              <a:buFont typeface="+mj-lt"/>
              <a:buAutoNum type="arabicPeriod"/>
            </a:pPr>
            <a:r>
              <a:rPr lang="ar-KW" b="1" dirty="0">
                <a:solidFill>
                  <a:schemeClr val="tx2"/>
                </a:solidFill>
                <a:latin typeface="Calibri" pitchFamily="34" charset="0"/>
                <a:cs typeface="mohammad bold art 1" pitchFamily="2" charset="-78"/>
              </a:rPr>
              <a:t>إعداد واعتماد السياسات والإجراءات.</a:t>
            </a:r>
          </a:p>
          <a:p>
            <a:pPr marL="628650" indent="-342900" algn="just" rtl="1" fontAlgn="base">
              <a:lnSpc>
                <a:spcPct val="107000"/>
              </a:lnSpc>
              <a:spcBef>
                <a:spcPct val="0"/>
              </a:spcBef>
              <a:spcAft>
                <a:spcPts val="600"/>
              </a:spcAft>
              <a:buFont typeface="+mj-lt"/>
              <a:buAutoNum type="arabicPeriod"/>
            </a:pPr>
            <a:r>
              <a:rPr lang="ar-KW" b="1" dirty="0">
                <a:solidFill>
                  <a:schemeClr val="tx2"/>
                </a:solidFill>
                <a:latin typeface="Calibri" pitchFamily="34" charset="0"/>
                <a:cs typeface="mohammad bold art 1" pitchFamily="2" charset="-78"/>
              </a:rPr>
              <a:t>إعداد واعتماد استراتيجيات العمل.</a:t>
            </a:r>
          </a:p>
          <a:p>
            <a:pPr marL="628650" indent="-342900" algn="just" rtl="1" fontAlgn="base">
              <a:lnSpc>
                <a:spcPct val="107000"/>
              </a:lnSpc>
              <a:spcBef>
                <a:spcPct val="0"/>
              </a:spcBef>
              <a:spcAft>
                <a:spcPts val="600"/>
              </a:spcAft>
              <a:buFont typeface="+mj-lt"/>
              <a:buAutoNum type="arabicPeriod"/>
            </a:pPr>
            <a:r>
              <a:rPr lang="ar-KW" b="1" dirty="0">
                <a:solidFill>
                  <a:schemeClr val="tx2"/>
                </a:solidFill>
                <a:latin typeface="Calibri" pitchFamily="34" charset="0"/>
                <a:cs typeface="mohammad bold art 1" pitchFamily="2" charset="-78"/>
              </a:rPr>
              <a:t>إعداد واعتماد خطط العمل السنوية.</a:t>
            </a:r>
          </a:p>
          <a:p>
            <a:pPr marL="628650" indent="-342900" algn="just" rtl="1" fontAlgn="base">
              <a:lnSpc>
                <a:spcPct val="107000"/>
              </a:lnSpc>
              <a:spcBef>
                <a:spcPct val="0"/>
              </a:spcBef>
              <a:spcAft>
                <a:spcPts val="600"/>
              </a:spcAft>
              <a:buFont typeface="+mj-lt"/>
              <a:buAutoNum type="arabicPeriod"/>
            </a:pPr>
            <a:r>
              <a:rPr lang="ar-KW" b="1" dirty="0">
                <a:solidFill>
                  <a:schemeClr val="tx2"/>
                </a:solidFill>
                <a:latin typeface="Calibri" pitchFamily="34" charset="0"/>
                <a:cs typeface="mohammad bold art 1" pitchFamily="2" charset="-78"/>
              </a:rPr>
              <a:t>خطط مواجهة الخسائر المتراكمة.</a:t>
            </a:r>
            <a:endParaRPr lang="en-US" b="1" dirty="0">
              <a:solidFill>
                <a:schemeClr val="accent1">
                  <a:lumMod val="50000"/>
                </a:schemeClr>
              </a:solidFill>
              <a:latin typeface="Calibri" pitchFamily="34" charset="0"/>
              <a:cs typeface="mohammad bold art 1" pitchFamily="2" charset="-78"/>
            </a:endParaRPr>
          </a:p>
          <a:p>
            <a:pPr marL="628650" indent="-342900" algn="just" rtl="1" fontAlgn="base">
              <a:spcBef>
                <a:spcPct val="0"/>
              </a:spcBef>
              <a:spcAft>
                <a:spcPts val="600"/>
              </a:spcAft>
              <a:buFont typeface="Wingdings" panose="05000000000000000000" pitchFamily="2" charset="2"/>
              <a:buChar char="Ø"/>
            </a:pPr>
            <a:endParaRPr lang="ar-KW" sz="2000" dirty="0">
              <a:solidFill>
                <a:schemeClr val="tx2"/>
              </a:solidFill>
              <a:latin typeface="Calibri" pitchFamily="34" charset="0"/>
              <a:cs typeface="mohammad bold art 1" pitchFamily="2" charset="-78"/>
            </a:endParaRPr>
          </a:p>
        </p:txBody>
      </p:sp>
      <p:sp>
        <p:nvSpPr>
          <p:cNvPr id="7" name="Title 4">
            <a:extLst>
              <a:ext uri="{FF2B5EF4-FFF2-40B4-BE49-F238E27FC236}">
                <a16:creationId xmlns:a16="http://schemas.microsoft.com/office/drawing/2014/main" id="{3FE21C98-4974-18B8-9EA6-1EE794967A53}"/>
              </a:ext>
            </a:extLst>
          </p:cNvPr>
          <p:cNvSpPr txBox="1">
            <a:spLocks/>
          </p:cNvSpPr>
          <p:nvPr/>
        </p:nvSpPr>
        <p:spPr>
          <a:xfrm>
            <a:off x="223917" y="1181384"/>
            <a:ext cx="11744165" cy="8123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kumimoji="0" lang="ar-KW" sz="2800" b="1" i="0" u="none" strike="noStrike" kern="1200" cap="none" spc="0" normalizeH="0" baseline="0" noProof="0" dirty="0">
                <a:ln>
                  <a:noFill/>
                </a:ln>
                <a:solidFill>
                  <a:srgbClr val="B39019"/>
                </a:solidFill>
                <a:effectLst/>
                <a:uLnTx/>
                <a:uFillTx/>
                <a:latin typeface="Calibri" pitchFamily="34" charset="0"/>
                <a:ea typeface="+mj-ea"/>
                <a:cs typeface="mohammad bold art 1" pitchFamily="2" charset="-78"/>
              </a:rPr>
              <a:t>الجزء </a:t>
            </a:r>
            <a:r>
              <a:rPr kumimoji="0" lang="ar-KW" sz="2900" b="1" i="0" u="none" strike="noStrike" kern="1200" cap="none" spc="0" normalizeH="0" baseline="0" noProof="0" dirty="0">
                <a:ln>
                  <a:noFill/>
                </a:ln>
                <a:solidFill>
                  <a:srgbClr val="B39019"/>
                </a:solidFill>
                <a:effectLst/>
                <a:uLnTx/>
                <a:uFillTx/>
                <a:latin typeface="Sakkal Majalla" pitchFamily="2" charset="-78"/>
                <a:ea typeface="+mj-ea"/>
                <a:cs typeface="mohammad bold art 1" pitchFamily="2" charset="-78"/>
              </a:rPr>
              <a:t>الثالث</a:t>
            </a:r>
            <a:r>
              <a:rPr kumimoji="0" lang="ar-KW" sz="2800" b="1" i="0" u="none" strike="noStrike" kern="1200" cap="none" spc="0" normalizeH="0" baseline="0" noProof="0" dirty="0">
                <a:ln>
                  <a:noFill/>
                </a:ln>
                <a:solidFill>
                  <a:srgbClr val="B39019"/>
                </a:solidFill>
                <a:effectLst/>
                <a:uLnTx/>
                <a:uFillTx/>
                <a:latin typeface="Calibri" pitchFamily="34" charset="0"/>
                <a:ea typeface="+mj-ea"/>
                <a:cs typeface="mohammad bold art 1" pitchFamily="2" charset="-78"/>
              </a:rPr>
              <a:t>/الملاحظات التي يتكرر رصدها من قبل إدارة الرقابة الميدانية من خلال مهام التفتيش الميداني والمتعلقة بالكتاب الخامس عشر (حوكمة الشركات):</a:t>
            </a:r>
            <a:endParaRPr lang="en-GB" sz="2800" dirty="0">
              <a:solidFill>
                <a:srgbClr val="B39019"/>
              </a:solidFill>
            </a:endParaRPr>
          </a:p>
        </p:txBody>
      </p:sp>
    </p:spTree>
    <p:extLst>
      <p:ext uri="{BB962C8B-B14F-4D97-AF65-F5344CB8AC3E}">
        <p14:creationId xmlns:p14="http://schemas.microsoft.com/office/powerpoint/2010/main" val="33290400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4" name="Rectangle 3">
            <a:extLst>
              <a:ext uri="{FF2B5EF4-FFF2-40B4-BE49-F238E27FC236}">
                <a16:creationId xmlns:a16="http://schemas.microsoft.com/office/drawing/2014/main" id="{9750956E-E859-4ECD-9EBE-8259C0E15034}"/>
              </a:ext>
            </a:extLst>
          </p:cNvPr>
          <p:cNvSpPr/>
          <p:nvPr/>
        </p:nvSpPr>
        <p:spPr>
          <a:xfrm>
            <a:off x="598386" y="1898470"/>
            <a:ext cx="11277600" cy="3693319"/>
          </a:xfrm>
          <a:prstGeom prst="rect">
            <a:avLst/>
          </a:prstGeom>
        </p:spPr>
        <p:txBody>
          <a:bodyPr wrap="square">
            <a:spAutoFit/>
          </a:bodyPr>
          <a:lstStyle/>
          <a:p>
            <a:pPr marL="285750" indent="0" algn="just" rtl="1" fontAlgn="base">
              <a:spcBef>
                <a:spcPct val="0"/>
              </a:spcBef>
              <a:spcAft>
                <a:spcPts val="600"/>
              </a:spcAft>
              <a:buNone/>
            </a:pPr>
            <a:endParaRPr lang="ar-KW" sz="600" dirty="0">
              <a:solidFill>
                <a:schemeClr val="tx2"/>
              </a:solidFill>
              <a:latin typeface="Calibri" pitchFamily="34" charset="0"/>
              <a:cs typeface="mohammad bold art 1" pitchFamily="2" charset="-78"/>
            </a:endParaRPr>
          </a:p>
          <a:p>
            <a:pPr marL="285750" algn="just" rtl="1" fontAlgn="base">
              <a:spcBef>
                <a:spcPct val="0"/>
              </a:spcBef>
              <a:spcAft>
                <a:spcPts val="600"/>
              </a:spcAft>
            </a:pPr>
            <a:r>
              <a:rPr lang="ar-KW" sz="2400" u="sng" dirty="0">
                <a:solidFill>
                  <a:srgbClr val="B39019"/>
                </a:solidFill>
                <a:latin typeface="Calibri" pitchFamily="34" charset="0"/>
                <a:cs typeface="mohammad bold art 1" pitchFamily="2" charset="-78"/>
              </a:rPr>
              <a:t>البند (2) من المادة (5 – 7):</a:t>
            </a:r>
            <a:endParaRPr lang="en-US" sz="2400" u="sng" dirty="0">
              <a:solidFill>
                <a:srgbClr val="B39019"/>
              </a:solidFill>
              <a:latin typeface="Calibri" pitchFamily="34" charset="0"/>
              <a:cs typeface="mohammad bold art 1" pitchFamily="2" charset="-78"/>
            </a:endParaRPr>
          </a:p>
          <a:p>
            <a:pPr marL="285750" algn="just" rtl="1" fontAlgn="base">
              <a:spcBef>
                <a:spcPct val="0"/>
              </a:spcBef>
              <a:spcAft>
                <a:spcPts val="600"/>
              </a:spcAft>
            </a:pPr>
            <a:r>
              <a:rPr lang="ar-KW" sz="2000" dirty="0">
                <a:solidFill>
                  <a:schemeClr val="tx2"/>
                </a:solidFill>
                <a:latin typeface="Calibri" pitchFamily="34" charset="0"/>
                <a:cs typeface="mohammad bold art 1" pitchFamily="2" charset="-78"/>
              </a:rPr>
              <a:t>فيما يلي بيان لصلاحيات ومسؤوليات لجنة التدقيق:</a:t>
            </a:r>
          </a:p>
          <a:p>
            <a:pPr marL="285750" algn="just" rtl="1" fontAlgn="base">
              <a:spcBef>
                <a:spcPct val="0"/>
              </a:spcBef>
              <a:spcAft>
                <a:spcPts val="600"/>
              </a:spcAft>
            </a:pPr>
            <a:r>
              <a:rPr lang="ar-KW" sz="2000" dirty="0">
                <a:solidFill>
                  <a:schemeClr val="tx2"/>
                </a:solidFill>
                <a:latin typeface="Calibri" pitchFamily="34" charset="0"/>
                <a:cs typeface="mohammad bold art 1" pitchFamily="2" charset="-78"/>
              </a:rPr>
              <a:t>...</a:t>
            </a:r>
          </a:p>
          <a:p>
            <a:pPr marL="285750" algn="just" rtl="1" fontAlgn="base">
              <a:spcBef>
                <a:spcPct val="0"/>
              </a:spcBef>
              <a:spcAft>
                <a:spcPts val="600"/>
              </a:spcAft>
            </a:pPr>
            <a:r>
              <a:rPr lang="ar-KW" sz="2000" dirty="0">
                <a:solidFill>
                  <a:schemeClr val="tx2"/>
                </a:solidFill>
                <a:latin typeface="Calibri" pitchFamily="34" charset="0"/>
                <a:cs typeface="mohammad bold art 1" pitchFamily="2" charset="-78"/>
              </a:rPr>
              <a:t>2. التوصية لمجلس الإدارة بتعيين وإعادة تعيين مراقبي الحسابات الخارجيين أو تغييرهم وتحديد أتعابهم، ويراعى عند التوصية بالتعيين التأكد من استقلاليتهم، ومراجعة خطابات تعيينهم</a:t>
            </a:r>
            <a:r>
              <a:rPr lang="en-US" sz="2000" dirty="0">
                <a:solidFill>
                  <a:schemeClr val="tx2"/>
                </a:solidFill>
                <a:latin typeface="Calibri" pitchFamily="34" charset="0"/>
                <a:cs typeface="mohammad bold art 1" pitchFamily="2" charset="-78"/>
              </a:rPr>
              <a:t>.</a:t>
            </a:r>
            <a:endParaRPr lang="ar-KW" sz="2000" dirty="0">
              <a:solidFill>
                <a:schemeClr val="tx2"/>
              </a:solidFill>
              <a:latin typeface="Calibri" pitchFamily="34" charset="0"/>
              <a:cs typeface="mohammad bold art 1" pitchFamily="2" charset="-78"/>
            </a:endParaRPr>
          </a:p>
          <a:p>
            <a:pPr marL="285750" algn="just" rtl="1" fontAlgn="base">
              <a:spcBef>
                <a:spcPct val="0"/>
              </a:spcBef>
              <a:spcAft>
                <a:spcPts val="600"/>
              </a:spcAft>
            </a:pPr>
            <a:endParaRPr lang="en-US" sz="2000" dirty="0">
              <a:solidFill>
                <a:schemeClr val="tx2"/>
              </a:solidFill>
              <a:latin typeface="Calibri" pitchFamily="34" charset="0"/>
              <a:cs typeface="mohammad bold art 1" pitchFamily="2" charset="-78"/>
            </a:endParaRPr>
          </a:p>
          <a:p>
            <a:pPr marL="285750" algn="just" rtl="1" fontAlgn="base">
              <a:spcBef>
                <a:spcPct val="0"/>
              </a:spcBef>
              <a:spcAft>
                <a:spcPts val="600"/>
              </a:spcAft>
            </a:pPr>
            <a:r>
              <a:rPr lang="ar-KW" sz="2400" u="sng" dirty="0">
                <a:solidFill>
                  <a:srgbClr val="B39019"/>
                </a:solidFill>
                <a:latin typeface="Calibri" pitchFamily="34" charset="0"/>
                <a:cs typeface="mohammad bold art 1" pitchFamily="2" charset="-78"/>
              </a:rPr>
              <a:t>الأخطاء المتكررة المتعلقة بالمادة المذكورة أعلاه:</a:t>
            </a:r>
            <a:endParaRPr lang="en-US" sz="2400" u="sng" dirty="0">
              <a:solidFill>
                <a:srgbClr val="B39019"/>
              </a:solidFill>
              <a:latin typeface="Calibri" pitchFamily="34" charset="0"/>
              <a:cs typeface="mohammad bold art 1" pitchFamily="2" charset="-78"/>
            </a:endParaRPr>
          </a:p>
          <a:p>
            <a:pPr marL="285750" algn="just" rtl="1" fontAlgn="base">
              <a:spcBef>
                <a:spcPct val="0"/>
              </a:spcBef>
              <a:spcAft>
                <a:spcPts val="600"/>
              </a:spcAft>
            </a:pPr>
            <a:r>
              <a:rPr lang="ar-KW" sz="2000" dirty="0">
                <a:solidFill>
                  <a:schemeClr val="tx2"/>
                </a:solidFill>
                <a:latin typeface="Calibri" pitchFamily="34" charset="0"/>
                <a:cs typeface="mohammad bold art 1" pitchFamily="2" charset="-78"/>
              </a:rPr>
              <a:t>عدم قيام اللجنة برفع توصية لمجلس الإدارة بشأن تعيين أو إعادة تعيين مراقبي الحسابات الخارجيين للشركة.</a:t>
            </a:r>
            <a:endParaRPr lang="en-US" sz="2000" dirty="0">
              <a:solidFill>
                <a:schemeClr val="tx2"/>
              </a:solidFill>
              <a:latin typeface="Calibri" pitchFamily="34" charset="0"/>
              <a:cs typeface="mohammad bold art 1" pitchFamily="2" charset="-78"/>
            </a:endParaRPr>
          </a:p>
          <a:p>
            <a:pPr marL="285750" algn="just" rtl="1" fontAlgn="base">
              <a:spcBef>
                <a:spcPct val="0"/>
              </a:spcBef>
              <a:spcAft>
                <a:spcPts val="600"/>
              </a:spcAft>
            </a:pPr>
            <a:endParaRPr lang="ar-KW" sz="2000" dirty="0">
              <a:solidFill>
                <a:schemeClr val="tx2"/>
              </a:solidFill>
              <a:latin typeface="Calibri" pitchFamily="34" charset="0"/>
              <a:cs typeface="mohammad bold art 1" pitchFamily="2" charset="-78"/>
            </a:endParaRPr>
          </a:p>
        </p:txBody>
      </p:sp>
      <p:sp>
        <p:nvSpPr>
          <p:cNvPr id="7" name="Title 4">
            <a:extLst>
              <a:ext uri="{FF2B5EF4-FFF2-40B4-BE49-F238E27FC236}">
                <a16:creationId xmlns:a16="http://schemas.microsoft.com/office/drawing/2014/main" id="{F40D1BE2-B272-0354-80E6-D548213BE57D}"/>
              </a:ext>
            </a:extLst>
          </p:cNvPr>
          <p:cNvSpPr txBox="1">
            <a:spLocks/>
          </p:cNvSpPr>
          <p:nvPr/>
        </p:nvSpPr>
        <p:spPr>
          <a:xfrm>
            <a:off x="223917" y="1181384"/>
            <a:ext cx="11744165" cy="8123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kumimoji="0" lang="ar-KW" sz="2800" b="1" i="0" u="none" strike="noStrike" kern="1200" cap="none" spc="0" normalizeH="0" baseline="0" noProof="0" dirty="0">
                <a:ln>
                  <a:noFill/>
                </a:ln>
                <a:solidFill>
                  <a:srgbClr val="B39019"/>
                </a:solidFill>
                <a:effectLst/>
                <a:uLnTx/>
                <a:uFillTx/>
                <a:latin typeface="Calibri" pitchFamily="34" charset="0"/>
                <a:ea typeface="+mj-ea"/>
                <a:cs typeface="mohammad bold art 1" pitchFamily="2" charset="-78"/>
              </a:rPr>
              <a:t>الجزء </a:t>
            </a:r>
            <a:r>
              <a:rPr kumimoji="0" lang="ar-KW" sz="2900" b="1" i="0" u="none" strike="noStrike" kern="1200" cap="none" spc="0" normalizeH="0" baseline="0" noProof="0" dirty="0">
                <a:ln>
                  <a:noFill/>
                </a:ln>
                <a:solidFill>
                  <a:srgbClr val="B39019"/>
                </a:solidFill>
                <a:effectLst/>
                <a:uLnTx/>
                <a:uFillTx/>
                <a:latin typeface="Sakkal Majalla" pitchFamily="2" charset="-78"/>
                <a:ea typeface="+mj-ea"/>
                <a:cs typeface="mohammad bold art 1" pitchFamily="2" charset="-78"/>
              </a:rPr>
              <a:t>الثالث</a:t>
            </a:r>
            <a:r>
              <a:rPr kumimoji="0" lang="ar-KW" sz="2800" b="1" i="0" u="none" strike="noStrike" kern="1200" cap="none" spc="0" normalizeH="0" baseline="0" noProof="0" dirty="0">
                <a:ln>
                  <a:noFill/>
                </a:ln>
                <a:solidFill>
                  <a:srgbClr val="B39019"/>
                </a:solidFill>
                <a:effectLst/>
                <a:uLnTx/>
                <a:uFillTx/>
                <a:latin typeface="Calibri" pitchFamily="34" charset="0"/>
                <a:ea typeface="+mj-ea"/>
                <a:cs typeface="mohammad bold art 1" pitchFamily="2" charset="-78"/>
              </a:rPr>
              <a:t>/الملاحظات التي يتكرر رصدها من قبل إدارة الرقابة الميدانية من خلال مهام التفتيش الميداني والمتعلقة بالكتاب الخامس عشر (حوكمة الشركات):</a:t>
            </a:r>
            <a:endParaRPr lang="en-GB" sz="2800" dirty="0">
              <a:solidFill>
                <a:srgbClr val="B39019"/>
              </a:solidFill>
            </a:endParaRPr>
          </a:p>
        </p:txBody>
      </p:sp>
    </p:spTree>
    <p:extLst>
      <p:ext uri="{BB962C8B-B14F-4D97-AF65-F5344CB8AC3E}">
        <p14:creationId xmlns:p14="http://schemas.microsoft.com/office/powerpoint/2010/main" val="23863035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4" name="Rectangle 3">
            <a:extLst>
              <a:ext uri="{FF2B5EF4-FFF2-40B4-BE49-F238E27FC236}">
                <a16:creationId xmlns:a16="http://schemas.microsoft.com/office/drawing/2014/main" id="{9750956E-E859-4ECD-9EBE-8259C0E15034}"/>
              </a:ext>
            </a:extLst>
          </p:cNvPr>
          <p:cNvSpPr/>
          <p:nvPr/>
        </p:nvSpPr>
        <p:spPr>
          <a:xfrm>
            <a:off x="598386" y="1898470"/>
            <a:ext cx="11277600" cy="5601533"/>
          </a:xfrm>
          <a:prstGeom prst="rect">
            <a:avLst/>
          </a:prstGeom>
        </p:spPr>
        <p:txBody>
          <a:bodyPr wrap="square">
            <a:spAutoFit/>
          </a:bodyPr>
          <a:lstStyle/>
          <a:p>
            <a:pPr marL="285750" indent="0" algn="just" rtl="1" fontAlgn="base">
              <a:spcBef>
                <a:spcPct val="0"/>
              </a:spcBef>
              <a:spcAft>
                <a:spcPts val="600"/>
              </a:spcAft>
              <a:buNone/>
            </a:pPr>
            <a:endParaRPr lang="ar-KW" sz="600" dirty="0">
              <a:solidFill>
                <a:schemeClr val="tx2"/>
              </a:solidFill>
              <a:latin typeface="Calibri" pitchFamily="34" charset="0"/>
              <a:cs typeface="mohammad bold art 1" pitchFamily="2" charset="-78"/>
            </a:endParaRPr>
          </a:p>
          <a:p>
            <a:pPr lvl="1" algn="just" rtl="1" fontAlgn="base">
              <a:spcBef>
                <a:spcPct val="0"/>
              </a:spcBef>
              <a:spcAft>
                <a:spcPts val="600"/>
              </a:spcAft>
            </a:pPr>
            <a:r>
              <a:rPr lang="ar-KW" sz="2800" u="sng" dirty="0">
                <a:solidFill>
                  <a:srgbClr val="B39019"/>
                </a:solidFill>
                <a:latin typeface="Calibri" pitchFamily="34" charset="0"/>
                <a:cs typeface="mohammad bold art 1" pitchFamily="2" charset="-78"/>
              </a:rPr>
              <a:t>المادة (8 – 7):</a:t>
            </a:r>
          </a:p>
          <a:p>
            <a:pPr marL="742950" lvl="1" algn="just" rtl="1" fontAlgn="base">
              <a:spcBef>
                <a:spcPct val="0"/>
              </a:spcBef>
              <a:spcAft>
                <a:spcPts val="600"/>
              </a:spcAft>
            </a:pPr>
            <a:r>
              <a:rPr lang="ar-SA" sz="2400" dirty="0">
                <a:solidFill>
                  <a:schemeClr val="tx2"/>
                </a:solidFill>
                <a:latin typeface="Calibri" pitchFamily="34" charset="0"/>
                <a:cs typeface="mohammad bold art 1" pitchFamily="2" charset="-78"/>
              </a:rPr>
              <a:t>يجب أن تنشئ الشركة وحدة تنظيم ش</a:t>
            </a:r>
            <a:r>
              <a:rPr lang="ar-KW" sz="2400" dirty="0">
                <a:solidFill>
                  <a:schemeClr val="tx2"/>
                </a:solidFill>
                <a:latin typeface="Calibri" pitchFamily="34" charset="0"/>
                <a:cs typeface="mohammad bold art 1" pitchFamily="2" charset="-78"/>
              </a:rPr>
              <a:t>ئ</a:t>
            </a:r>
            <a:r>
              <a:rPr lang="ar-SA" sz="2400" dirty="0" err="1">
                <a:solidFill>
                  <a:schemeClr val="tx2"/>
                </a:solidFill>
                <a:latin typeface="Calibri" pitchFamily="34" charset="0"/>
                <a:cs typeface="mohammad bold art 1" pitchFamily="2" charset="-78"/>
              </a:rPr>
              <a:t>ون</a:t>
            </a:r>
            <a:r>
              <a:rPr lang="ar-SA" sz="2400" dirty="0">
                <a:solidFill>
                  <a:schemeClr val="tx2"/>
                </a:solidFill>
                <a:latin typeface="Calibri" pitchFamily="34" charset="0"/>
                <a:cs typeface="mohammad bold art 1" pitchFamily="2" charset="-78"/>
              </a:rPr>
              <a:t> المستثمرين، وتكون هذه الوحدة مس</a:t>
            </a:r>
            <a:r>
              <a:rPr lang="ar-KW" sz="2400" dirty="0">
                <a:solidFill>
                  <a:schemeClr val="tx2"/>
                </a:solidFill>
                <a:latin typeface="Calibri" pitchFamily="34" charset="0"/>
                <a:cs typeface="mohammad bold art 1" pitchFamily="2" charset="-78"/>
              </a:rPr>
              <a:t>ئ</a:t>
            </a:r>
            <a:r>
              <a:rPr lang="ar-SA" sz="2400" dirty="0" err="1">
                <a:solidFill>
                  <a:schemeClr val="tx2"/>
                </a:solidFill>
                <a:latin typeface="Calibri" pitchFamily="34" charset="0"/>
                <a:cs typeface="mohammad bold art 1" pitchFamily="2" charset="-78"/>
              </a:rPr>
              <a:t>ولة</a:t>
            </a:r>
            <a:r>
              <a:rPr lang="ar-SA" sz="2400" dirty="0">
                <a:solidFill>
                  <a:schemeClr val="tx2"/>
                </a:solidFill>
                <a:latin typeface="Calibri" pitchFamily="34" charset="0"/>
                <a:cs typeface="mohammad bold art 1" pitchFamily="2" charset="-78"/>
              </a:rPr>
              <a:t> عن إتاحة وتوفير البيانات والمعلومات والتقارير اللازمة للمستثمرين المحتملين لها، ويجب أن تتمتع وحدة شئون المستثمرين بالاستقلالية المناسبة، وعلى نحو يتيح لها توفير البيانات والمعلومات والتقارير في الوقت المناسب وبشكل دقيق، وأن يكون ذلك من خلال وسائل الإفصاح المتعارف عليها ومنها الموقع الإلكتروني للشركة.</a:t>
            </a:r>
            <a:endParaRPr lang="ar-KW" sz="2400" dirty="0">
              <a:solidFill>
                <a:schemeClr val="tx2"/>
              </a:solidFill>
              <a:latin typeface="Calibri" pitchFamily="34" charset="0"/>
              <a:cs typeface="mohammad bold art 1" pitchFamily="2" charset="-78"/>
            </a:endParaRPr>
          </a:p>
          <a:p>
            <a:pPr marL="285750" algn="just" rtl="1" fontAlgn="base">
              <a:spcBef>
                <a:spcPct val="0"/>
              </a:spcBef>
              <a:spcAft>
                <a:spcPts val="600"/>
              </a:spcAft>
            </a:pPr>
            <a:r>
              <a:rPr lang="ar-KW" sz="2800" u="sng" dirty="0">
                <a:solidFill>
                  <a:srgbClr val="B39019"/>
                </a:solidFill>
                <a:latin typeface="Calibri" pitchFamily="34" charset="0"/>
                <a:cs typeface="mohammad bold art 1" pitchFamily="2" charset="-78"/>
              </a:rPr>
              <a:t>الأخطاء المتكررة المتعلقة بالمادة المذكورة أعلاه:</a:t>
            </a:r>
          </a:p>
          <a:p>
            <a:pPr marL="285750" algn="just" rtl="1" fontAlgn="base">
              <a:spcBef>
                <a:spcPct val="0"/>
              </a:spcBef>
              <a:spcAft>
                <a:spcPts val="600"/>
              </a:spcAft>
            </a:pPr>
            <a:r>
              <a:rPr lang="ar-KW" sz="2400" dirty="0">
                <a:solidFill>
                  <a:schemeClr val="tx2"/>
                </a:solidFill>
                <a:latin typeface="Calibri" pitchFamily="34" charset="0"/>
                <a:cs typeface="mohammad bold art 1" pitchFamily="2" charset="-78"/>
              </a:rPr>
              <a:t>1. عدم إنشاء الشركات لوحدة شؤون المستثمرين.</a:t>
            </a:r>
          </a:p>
          <a:p>
            <a:pPr marL="285750" algn="just" rtl="1" fontAlgn="base">
              <a:spcBef>
                <a:spcPct val="0"/>
              </a:spcBef>
              <a:spcAft>
                <a:spcPts val="600"/>
              </a:spcAft>
            </a:pPr>
            <a:r>
              <a:rPr lang="ar-KW" sz="2400" dirty="0">
                <a:solidFill>
                  <a:schemeClr val="tx2"/>
                </a:solidFill>
                <a:latin typeface="Calibri" pitchFamily="34" charset="0"/>
                <a:cs typeface="mohammad bold art 1" pitchFamily="2" charset="-78"/>
              </a:rPr>
              <a:t>2. عدم تمتع وحدة تنظيم شؤون المستثمرين لدى الشركات بالاستقلالية المناسبة (سرعة اتخاذ القرار بأقل وقت ممكن).</a:t>
            </a:r>
          </a:p>
          <a:p>
            <a:pPr marL="742950" lvl="1" algn="just" rtl="1" fontAlgn="base">
              <a:spcBef>
                <a:spcPct val="0"/>
              </a:spcBef>
              <a:spcAft>
                <a:spcPts val="600"/>
              </a:spcAft>
            </a:pPr>
            <a:endParaRPr lang="en-US" sz="2400" dirty="0">
              <a:solidFill>
                <a:schemeClr val="tx2"/>
              </a:solidFill>
              <a:latin typeface="Calibri" pitchFamily="34" charset="0"/>
              <a:cs typeface="mohammad bold art 1" pitchFamily="2" charset="-78"/>
            </a:endParaRPr>
          </a:p>
          <a:p>
            <a:pPr marL="628650" indent="-342900" algn="just" rtl="1" fontAlgn="base">
              <a:spcBef>
                <a:spcPct val="0"/>
              </a:spcBef>
              <a:spcAft>
                <a:spcPts val="600"/>
              </a:spcAft>
              <a:buFont typeface="Wingdings" panose="05000000000000000000" pitchFamily="2" charset="2"/>
              <a:buChar char="Ø"/>
            </a:pPr>
            <a:endParaRPr lang="ar-KW" sz="2000" dirty="0">
              <a:solidFill>
                <a:schemeClr val="tx2"/>
              </a:solidFill>
              <a:latin typeface="Calibri" pitchFamily="34" charset="0"/>
              <a:cs typeface="mohammad bold art 1" pitchFamily="2" charset="-78"/>
            </a:endParaRPr>
          </a:p>
          <a:p>
            <a:pPr marL="731520" algn="just" rtl="1" fontAlgn="base">
              <a:spcBef>
                <a:spcPct val="0"/>
              </a:spcBef>
              <a:spcAft>
                <a:spcPts val="600"/>
              </a:spcAft>
            </a:pPr>
            <a:endParaRPr lang="ar-KW" sz="2000" dirty="0">
              <a:solidFill>
                <a:schemeClr val="tx2"/>
              </a:solidFill>
              <a:latin typeface="Calibri" pitchFamily="34" charset="0"/>
              <a:cs typeface="mohammad bold art 1" pitchFamily="2" charset="-78"/>
            </a:endParaRPr>
          </a:p>
        </p:txBody>
      </p:sp>
      <p:sp>
        <p:nvSpPr>
          <p:cNvPr id="7" name="Title 4">
            <a:extLst>
              <a:ext uri="{FF2B5EF4-FFF2-40B4-BE49-F238E27FC236}">
                <a16:creationId xmlns:a16="http://schemas.microsoft.com/office/drawing/2014/main" id="{F581177E-D0E5-EB8A-88C1-55ED5BCB9771}"/>
              </a:ext>
            </a:extLst>
          </p:cNvPr>
          <p:cNvSpPr txBox="1">
            <a:spLocks/>
          </p:cNvSpPr>
          <p:nvPr/>
        </p:nvSpPr>
        <p:spPr>
          <a:xfrm>
            <a:off x="223917" y="1181384"/>
            <a:ext cx="11744165" cy="8123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kumimoji="0" lang="ar-KW" sz="2800" b="1" i="0" u="none" strike="noStrike" kern="1200" cap="none" spc="0" normalizeH="0" baseline="0" noProof="0" dirty="0">
                <a:ln>
                  <a:noFill/>
                </a:ln>
                <a:solidFill>
                  <a:srgbClr val="B39019"/>
                </a:solidFill>
                <a:effectLst/>
                <a:uLnTx/>
                <a:uFillTx/>
                <a:latin typeface="Calibri" pitchFamily="34" charset="0"/>
                <a:ea typeface="+mj-ea"/>
                <a:cs typeface="mohammad bold art 1" pitchFamily="2" charset="-78"/>
              </a:rPr>
              <a:t>الجزء </a:t>
            </a:r>
            <a:r>
              <a:rPr kumimoji="0" lang="ar-KW" sz="2900" b="1" i="0" u="none" strike="noStrike" kern="1200" cap="none" spc="0" normalizeH="0" baseline="0" noProof="0" dirty="0">
                <a:ln>
                  <a:noFill/>
                </a:ln>
                <a:solidFill>
                  <a:srgbClr val="B39019"/>
                </a:solidFill>
                <a:effectLst/>
                <a:uLnTx/>
                <a:uFillTx/>
                <a:latin typeface="Sakkal Majalla" pitchFamily="2" charset="-78"/>
                <a:ea typeface="+mj-ea"/>
                <a:cs typeface="mohammad bold art 1" pitchFamily="2" charset="-78"/>
              </a:rPr>
              <a:t>الثالث</a:t>
            </a:r>
            <a:r>
              <a:rPr kumimoji="0" lang="ar-KW" sz="2800" b="1" i="0" u="none" strike="noStrike" kern="1200" cap="none" spc="0" normalizeH="0" baseline="0" noProof="0" dirty="0">
                <a:ln>
                  <a:noFill/>
                </a:ln>
                <a:solidFill>
                  <a:srgbClr val="B39019"/>
                </a:solidFill>
                <a:effectLst/>
                <a:uLnTx/>
                <a:uFillTx/>
                <a:latin typeface="Calibri" pitchFamily="34" charset="0"/>
                <a:ea typeface="+mj-ea"/>
                <a:cs typeface="mohammad bold art 1" pitchFamily="2" charset="-78"/>
              </a:rPr>
              <a:t>/الملاحظات التي يتكرر رصدها من قبل إدارة الرقابة الميدانية من خلال مهام التفتيش الميداني والمتعلقة بالكتاب الخامس عشر (حوكمة الشركات):</a:t>
            </a:r>
            <a:endParaRPr lang="en-GB" sz="2800" dirty="0">
              <a:solidFill>
                <a:srgbClr val="B39019"/>
              </a:solidFill>
            </a:endParaRPr>
          </a:p>
        </p:txBody>
      </p:sp>
    </p:spTree>
    <p:extLst>
      <p:ext uri="{BB962C8B-B14F-4D97-AF65-F5344CB8AC3E}">
        <p14:creationId xmlns:p14="http://schemas.microsoft.com/office/powerpoint/2010/main" val="23370176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FA755-BB1F-B387-37B3-257C1C7C7C9A}"/>
              </a:ext>
            </a:extLst>
          </p:cNvPr>
          <p:cNvSpPr>
            <a:spLocks noGrp="1"/>
          </p:cNvSpPr>
          <p:nvPr>
            <p:ph type="title"/>
          </p:nvPr>
        </p:nvSpPr>
        <p:spPr/>
        <p:txBody>
          <a:bodyPr>
            <a:normAutofit fontScale="90000"/>
          </a:bodyPr>
          <a:lstStyle/>
          <a:p>
            <a:pPr marL="0" marR="0" lvl="0" indent="0" defTabSz="914400" rtl="0" eaLnBrk="1" fontAlgn="auto" latinLnBrk="0" hangingPunct="1">
              <a:lnSpc>
                <a:spcPct val="100000"/>
              </a:lnSpc>
              <a:spcBef>
                <a:spcPts val="0"/>
              </a:spcBef>
              <a:spcAft>
                <a:spcPts val="0"/>
              </a:spcAft>
              <a:tabLst/>
              <a:defRPr/>
            </a:pPr>
            <a:r>
              <a:rPr kumimoji="0" lang="ar-KW" sz="2800" b="1" i="0" u="none" strike="noStrike" kern="1200" cap="none" spc="0" normalizeH="0" baseline="0" noProof="0" dirty="0">
                <a:ln>
                  <a:noFill/>
                </a:ln>
                <a:solidFill>
                  <a:srgbClr val="B39019"/>
                </a:solidFill>
                <a:effectLst/>
                <a:uLnTx/>
                <a:uFillTx/>
                <a:latin typeface="Calibri" pitchFamily="34" charset="0"/>
                <a:ea typeface="+mn-ea"/>
                <a:cs typeface="mohammad bold art 1" pitchFamily="2" charset="-78"/>
              </a:rPr>
              <a:t>الجزء </a:t>
            </a:r>
            <a:r>
              <a:rPr kumimoji="0" lang="ar-KW" sz="2900" b="1" i="0" u="none" strike="noStrike" kern="1200" cap="none" spc="0" normalizeH="0" baseline="0" noProof="0" dirty="0">
                <a:ln>
                  <a:noFill/>
                </a:ln>
                <a:solidFill>
                  <a:srgbClr val="B39019"/>
                </a:solidFill>
                <a:effectLst/>
                <a:uLnTx/>
                <a:uFillTx/>
                <a:latin typeface="Sakkal Majalla" pitchFamily="2" charset="-78"/>
                <a:ea typeface="+mn-ea"/>
                <a:cs typeface="mohammad bold art 1" pitchFamily="2" charset="-78"/>
              </a:rPr>
              <a:t>الثالث</a:t>
            </a:r>
            <a:r>
              <a:rPr kumimoji="0" lang="ar-KW" sz="2800" b="1" i="0" u="none" strike="noStrike" kern="1200" cap="none" spc="0" normalizeH="0" baseline="0" noProof="0" dirty="0">
                <a:ln>
                  <a:noFill/>
                </a:ln>
                <a:solidFill>
                  <a:srgbClr val="B39019"/>
                </a:solidFill>
                <a:effectLst/>
                <a:uLnTx/>
                <a:uFillTx/>
                <a:latin typeface="Calibri" pitchFamily="34" charset="0"/>
                <a:ea typeface="+mn-ea"/>
                <a:cs typeface="mohammad bold art 1" pitchFamily="2" charset="-78"/>
              </a:rPr>
              <a:t>/الملاحظات التي يتكرر رصدها من قبل إدارة الرقابة الميدانية من خلال مهام التفتيش الميداني والمتعلقة بالكتاب الخامس عشر (حوكمة الشركات):</a:t>
            </a:r>
            <a:endParaRPr lang="en-US" dirty="0"/>
          </a:p>
        </p:txBody>
      </p:sp>
      <p:sp>
        <p:nvSpPr>
          <p:cNvPr id="3" name="Content Placeholder 2">
            <a:extLst>
              <a:ext uri="{FF2B5EF4-FFF2-40B4-BE49-F238E27FC236}">
                <a16:creationId xmlns:a16="http://schemas.microsoft.com/office/drawing/2014/main" id="{6DF26CD2-4036-D35F-87D7-84C51247FB21}"/>
              </a:ext>
            </a:extLst>
          </p:cNvPr>
          <p:cNvSpPr>
            <a:spLocks noGrp="1"/>
          </p:cNvSpPr>
          <p:nvPr>
            <p:ph idx="1"/>
          </p:nvPr>
        </p:nvSpPr>
        <p:spPr/>
        <p:txBody>
          <a:bodyPr>
            <a:normAutofit/>
          </a:bodyPr>
          <a:lstStyle/>
          <a:p>
            <a:pPr marL="457200" marR="0" lvl="1" indent="0" algn="just" defTabSz="914400" rtl="1" eaLnBrk="1" fontAlgn="base" latinLnBrk="0" hangingPunct="1">
              <a:lnSpc>
                <a:spcPct val="100000"/>
              </a:lnSpc>
              <a:spcBef>
                <a:spcPct val="0"/>
              </a:spcBef>
              <a:spcAft>
                <a:spcPts val="600"/>
              </a:spcAft>
              <a:buClrTx/>
              <a:buSzTx/>
              <a:buFontTx/>
              <a:buNone/>
              <a:tabLst/>
              <a:defRPr/>
            </a:pPr>
            <a:r>
              <a:rPr kumimoji="0" lang="ar-KW" sz="2800" b="0" i="0" u="sng" strike="noStrike" kern="1200" cap="none" spc="0" normalizeH="0" baseline="0" noProof="0" dirty="0">
                <a:ln>
                  <a:noFill/>
                </a:ln>
                <a:solidFill>
                  <a:srgbClr val="B39019"/>
                </a:solidFill>
                <a:effectLst/>
                <a:uLnTx/>
                <a:uFillTx/>
                <a:latin typeface="Calibri" pitchFamily="34" charset="0"/>
                <a:ea typeface="+mn-ea"/>
                <a:cs typeface="mohammad bold art 1" pitchFamily="2" charset="-78"/>
              </a:rPr>
              <a:t>البند (1) من المادة (9 – 7):</a:t>
            </a:r>
          </a:p>
          <a:p>
            <a:pPr marL="457200" marR="0" lvl="1" indent="0" algn="just" defTabSz="914400" rtl="1" eaLnBrk="1" fontAlgn="base" latinLnBrk="0" hangingPunct="1">
              <a:lnSpc>
                <a:spcPct val="100000"/>
              </a:lnSpc>
              <a:spcBef>
                <a:spcPct val="0"/>
              </a:spcBef>
              <a:spcAft>
                <a:spcPts val="600"/>
              </a:spcAft>
              <a:buClrTx/>
              <a:buSzTx/>
              <a:buFontTx/>
              <a:buNone/>
              <a:tabLst/>
              <a:defRPr/>
            </a:pPr>
            <a:r>
              <a:rPr lang="ar-KW" sz="1900" dirty="0">
                <a:solidFill>
                  <a:schemeClr val="tx2">
                    <a:lumMod val="75000"/>
                  </a:schemeClr>
                </a:solidFill>
                <a:latin typeface="Calibri" pitchFamily="34" charset="0"/>
                <a:cs typeface="mohammad bold art 1" pitchFamily="2" charset="-78"/>
              </a:rPr>
              <a:t>لأغراض المتابعة المستمرة لكل ما يتعلق ببيانات المساهمين, فإنه يتعين على الشركة أن تقوم بما يلي:</a:t>
            </a:r>
            <a:endParaRPr kumimoji="0" lang="ar-KW" sz="1900" b="0" i="0" strike="noStrike" kern="1200" cap="none" spc="0" normalizeH="0" baseline="0" noProof="0" dirty="0">
              <a:ln>
                <a:noFill/>
              </a:ln>
              <a:solidFill>
                <a:schemeClr val="tx2">
                  <a:lumMod val="75000"/>
                </a:schemeClr>
              </a:solidFill>
              <a:effectLst/>
              <a:uLnTx/>
              <a:uFillTx/>
              <a:latin typeface="Calibri" pitchFamily="34" charset="0"/>
              <a:ea typeface="+mn-ea"/>
              <a:cs typeface="mohammad bold art 1" pitchFamily="2" charset="-78"/>
            </a:endParaRPr>
          </a:p>
          <a:p>
            <a:pPr marL="457200" marR="0" lvl="1" indent="0" algn="just" defTabSz="914400" rtl="1" eaLnBrk="1" fontAlgn="base" latinLnBrk="0" hangingPunct="1">
              <a:lnSpc>
                <a:spcPct val="100000"/>
              </a:lnSpc>
              <a:spcBef>
                <a:spcPct val="0"/>
              </a:spcBef>
              <a:spcAft>
                <a:spcPts val="600"/>
              </a:spcAft>
              <a:buClrTx/>
              <a:buSzTx/>
              <a:buFontTx/>
              <a:buNone/>
              <a:tabLst/>
              <a:defRPr/>
            </a:pPr>
            <a:r>
              <a:rPr lang="ar-KW" sz="1900" dirty="0">
                <a:solidFill>
                  <a:schemeClr val="tx2">
                    <a:lumMod val="75000"/>
                  </a:schemeClr>
                </a:solidFill>
                <a:latin typeface="Calibri" pitchFamily="34" charset="0"/>
                <a:cs typeface="mohammad bold art 1" pitchFamily="2" charset="-78"/>
              </a:rPr>
              <a:t>1. إنشاء وإمساك سجل خاص يحفظ لدى وكالة المقاصة تقيد فيه أسماء المساهمين وجنسياتهم وموطنهم ...</a:t>
            </a:r>
            <a:endParaRPr kumimoji="0" lang="ar-KW" sz="1900" b="0" i="0" strike="noStrike" kern="1200" cap="none" spc="0" normalizeH="0" baseline="0" noProof="0" dirty="0">
              <a:ln>
                <a:noFill/>
              </a:ln>
              <a:solidFill>
                <a:schemeClr val="tx2">
                  <a:lumMod val="75000"/>
                </a:schemeClr>
              </a:solidFill>
              <a:effectLst/>
              <a:uLnTx/>
              <a:uFillTx/>
              <a:latin typeface="Calibri" pitchFamily="34" charset="0"/>
              <a:ea typeface="+mn-ea"/>
              <a:cs typeface="mohammad bold art 1" pitchFamily="2" charset="-78"/>
            </a:endParaRPr>
          </a:p>
          <a:p>
            <a:pPr marL="285750" marR="0" lvl="0" indent="0" algn="just" defTabSz="914400" rtl="1" eaLnBrk="1" fontAlgn="base" latinLnBrk="0" hangingPunct="1">
              <a:lnSpc>
                <a:spcPct val="100000"/>
              </a:lnSpc>
              <a:spcBef>
                <a:spcPct val="0"/>
              </a:spcBef>
              <a:spcAft>
                <a:spcPts val="600"/>
              </a:spcAft>
              <a:buClrTx/>
              <a:buSzTx/>
              <a:buFontTx/>
              <a:buNone/>
              <a:tabLst/>
              <a:defRPr/>
            </a:pPr>
            <a:r>
              <a:rPr kumimoji="0" lang="ar-KW" sz="2800" b="0" i="0" u="sng" strike="noStrike" kern="1200" cap="none" spc="0" normalizeH="0" baseline="0" noProof="0" dirty="0">
                <a:ln>
                  <a:noFill/>
                </a:ln>
                <a:solidFill>
                  <a:srgbClr val="B39019"/>
                </a:solidFill>
                <a:effectLst/>
                <a:uLnTx/>
                <a:uFillTx/>
                <a:latin typeface="Calibri" pitchFamily="34" charset="0"/>
                <a:ea typeface="+mn-ea"/>
                <a:cs typeface="mohammad bold art 1" pitchFamily="2" charset="-78"/>
              </a:rPr>
              <a:t>الأخطاء المتكررة المتعلقة بالمادة المذكورة أعلاه:</a:t>
            </a:r>
          </a:p>
          <a:p>
            <a:pPr marL="285750" marR="0" lvl="0" indent="0" algn="just" defTabSz="914400" rtl="1" eaLnBrk="1" fontAlgn="base" latinLnBrk="0" hangingPunct="1">
              <a:lnSpc>
                <a:spcPct val="100000"/>
              </a:lnSpc>
              <a:spcBef>
                <a:spcPct val="0"/>
              </a:spcBef>
              <a:spcAft>
                <a:spcPts val="600"/>
              </a:spcAft>
              <a:buClrTx/>
              <a:buSzTx/>
              <a:buFontTx/>
              <a:buNone/>
              <a:tabLst/>
              <a:defRPr/>
            </a:pPr>
            <a:r>
              <a:rPr kumimoji="0" lang="ar-KW" sz="2400" b="0" i="0" u="none" strike="noStrike" kern="1200" cap="none" spc="0" normalizeH="0" baseline="0" noProof="0" dirty="0">
                <a:ln>
                  <a:noFill/>
                </a:ln>
                <a:solidFill>
                  <a:srgbClr val="44546A"/>
                </a:solidFill>
                <a:effectLst/>
                <a:uLnTx/>
                <a:uFillTx/>
                <a:latin typeface="Calibri" pitchFamily="34" charset="0"/>
                <a:ea typeface="+mn-ea"/>
                <a:cs typeface="mohammad bold art 1" pitchFamily="2" charset="-78"/>
              </a:rPr>
              <a:t>1. عدم تحديث بيانات العملاء خاصة موطن المساهم.</a:t>
            </a:r>
          </a:p>
          <a:p>
            <a:pPr marL="285750" marR="0" lvl="0" indent="0" algn="just" defTabSz="914400" rtl="1" eaLnBrk="1" fontAlgn="base" latinLnBrk="0" hangingPunct="1">
              <a:lnSpc>
                <a:spcPct val="100000"/>
              </a:lnSpc>
              <a:spcBef>
                <a:spcPct val="0"/>
              </a:spcBef>
              <a:spcAft>
                <a:spcPts val="600"/>
              </a:spcAft>
              <a:buClrTx/>
              <a:buSzTx/>
              <a:buFontTx/>
              <a:buNone/>
              <a:tabLst/>
              <a:defRPr/>
            </a:pPr>
            <a:r>
              <a:rPr kumimoji="0" lang="ar-KW" sz="2400" b="0" i="0" u="none" strike="noStrike" kern="1200" cap="none" spc="0" normalizeH="0" baseline="0" noProof="0" dirty="0">
                <a:ln>
                  <a:noFill/>
                </a:ln>
                <a:solidFill>
                  <a:srgbClr val="44546A"/>
                </a:solidFill>
                <a:effectLst/>
                <a:uLnTx/>
                <a:uFillTx/>
                <a:latin typeface="Calibri" pitchFamily="34" charset="0"/>
                <a:ea typeface="+mn-ea"/>
                <a:cs typeface="mohammad bold art 1" pitchFamily="2" charset="-78"/>
              </a:rPr>
              <a:t>2. </a:t>
            </a:r>
            <a:r>
              <a:rPr lang="ar-KW" sz="2400" dirty="0">
                <a:solidFill>
                  <a:srgbClr val="44546A"/>
                </a:solidFill>
                <a:latin typeface="Calibri" pitchFamily="34" charset="0"/>
                <a:cs typeface="mohammad bold art 1" pitchFamily="2" charset="-78"/>
              </a:rPr>
              <a:t>تحديث السجل المذكور من مسؤولية الشركة ووكالة المقاصة</a:t>
            </a:r>
            <a:r>
              <a:rPr kumimoji="0" lang="ar-KW" sz="2400" b="0" i="0" u="none" strike="noStrike" kern="1200" cap="none" spc="0" normalizeH="0" baseline="0" noProof="0" dirty="0">
                <a:ln>
                  <a:noFill/>
                </a:ln>
                <a:solidFill>
                  <a:srgbClr val="44546A"/>
                </a:solidFill>
                <a:effectLst/>
                <a:uLnTx/>
                <a:uFillTx/>
                <a:latin typeface="Calibri" pitchFamily="34" charset="0"/>
                <a:ea typeface="+mn-ea"/>
                <a:cs typeface="mohammad bold art 1" pitchFamily="2" charset="-78"/>
              </a:rPr>
              <a:t>.</a:t>
            </a:r>
          </a:p>
          <a:p>
            <a:endParaRPr lang="en-US" dirty="0"/>
          </a:p>
        </p:txBody>
      </p:sp>
    </p:spTree>
    <p:extLst>
      <p:ext uri="{BB962C8B-B14F-4D97-AF65-F5344CB8AC3E}">
        <p14:creationId xmlns:p14="http://schemas.microsoft.com/office/powerpoint/2010/main" val="33245181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4" name="Rectangle 3">
            <a:extLst>
              <a:ext uri="{FF2B5EF4-FFF2-40B4-BE49-F238E27FC236}">
                <a16:creationId xmlns:a16="http://schemas.microsoft.com/office/drawing/2014/main" id="{9750956E-E859-4ECD-9EBE-8259C0E15034}"/>
              </a:ext>
            </a:extLst>
          </p:cNvPr>
          <p:cNvSpPr/>
          <p:nvPr/>
        </p:nvSpPr>
        <p:spPr>
          <a:xfrm>
            <a:off x="598386" y="1898470"/>
            <a:ext cx="11277600" cy="5180905"/>
          </a:xfrm>
          <a:prstGeom prst="rect">
            <a:avLst/>
          </a:prstGeom>
        </p:spPr>
        <p:txBody>
          <a:bodyPr wrap="square">
            <a:spAutoFit/>
          </a:bodyPr>
          <a:lstStyle/>
          <a:p>
            <a:pPr lvl="1" algn="just" rtl="1" fontAlgn="base">
              <a:spcBef>
                <a:spcPct val="0"/>
              </a:spcBef>
              <a:spcAft>
                <a:spcPts val="600"/>
              </a:spcAft>
            </a:pPr>
            <a:r>
              <a:rPr lang="ar-KW" sz="1500" u="sng" dirty="0">
                <a:solidFill>
                  <a:srgbClr val="B39019"/>
                </a:solidFill>
                <a:latin typeface="Calibri" pitchFamily="34" charset="0"/>
                <a:cs typeface="mohammad bold art 1" pitchFamily="2" charset="-78"/>
              </a:rPr>
              <a:t>البند (2) و (4) من المادة (9 – 9):</a:t>
            </a:r>
          </a:p>
          <a:p>
            <a:pPr lvl="1" algn="justLow" rtl="1"/>
            <a:r>
              <a:rPr lang="ar-KW" sz="1500" dirty="0">
                <a:solidFill>
                  <a:schemeClr val="tx2"/>
                </a:solidFill>
                <a:latin typeface="Calibri" pitchFamily="34" charset="0"/>
                <a:cs typeface="mohammad bold art 1" pitchFamily="2" charset="-78"/>
              </a:rPr>
              <a:t>...، يتعين على الشركة عند تنظيم الاجتماعات العامة للمساهمين أن تقوم بما يلي:</a:t>
            </a:r>
            <a:endParaRPr lang="en-US" sz="1500" dirty="0">
              <a:solidFill>
                <a:schemeClr val="tx2"/>
              </a:solidFill>
              <a:latin typeface="Calibri" pitchFamily="34" charset="0"/>
              <a:cs typeface="mohammad bold art 1" pitchFamily="2" charset="-78"/>
            </a:endParaRPr>
          </a:p>
          <a:p>
            <a:pPr marL="462280" algn="justLow" rtl="1"/>
            <a:r>
              <a:rPr lang="ar-KW" sz="1500" dirty="0">
                <a:solidFill>
                  <a:schemeClr val="tx2"/>
                </a:solidFill>
                <a:latin typeface="Calibri" pitchFamily="34" charset="0"/>
                <a:cs typeface="mohammad bold art 1" pitchFamily="2" charset="-78"/>
              </a:rPr>
              <a:t>...</a:t>
            </a:r>
          </a:p>
          <a:p>
            <a:pPr marL="462280" algn="justLow" rtl="1"/>
            <a:r>
              <a:rPr lang="ar-KW" sz="1500" dirty="0">
                <a:solidFill>
                  <a:schemeClr val="tx2"/>
                </a:solidFill>
                <a:latin typeface="Calibri" pitchFamily="34" charset="0"/>
                <a:cs typeface="mohammad bold art 1" pitchFamily="2" charset="-78"/>
              </a:rPr>
              <a:t>2. التأكيد بأنه يحق للمساهم أن يوكل غيره في حضور اجتماع الجمعية العامة ..., ولا يجوز لأعضاء مجلس الإدارة الاشتراك في التصويت على قرارات الجمعية العامة الخاصة بإبراء ذمتهم من المسؤولية ...</a:t>
            </a:r>
          </a:p>
          <a:p>
            <a:pPr marL="462280" algn="justLow" rtl="1"/>
            <a:r>
              <a:rPr lang="ar-KW" sz="1500" dirty="0">
                <a:solidFill>
                  <a:schemeClr val="tx2"/>
                </a:solidFill>
                <a:latin typeface="Calibri" pitchFamily="34" charset="0"/>
                <a:cs typeface="mohammad bold art 1" pitchFamily="2" charset="-78"/>
              </a:rPr>
              <a:t>...</a:t>
            </a:r>
            <a:endParaRPr lang="en-US" sz="1500" dirty="0">
              <a:solidFill>
                <a:schemeClr val="tx2"/>
              </a:solidFill>
              <a:latin typeface="Calibri" pitchFamily="34" charset="0"/>
              <a:cs typeface="mohammad bold art 1" pitchFamily="2" charset="-78"/>
            </a:endParaRPr>
          </a:p>
          <a:p>
            <a:pPr marL="462280" algn="justLow" rtl="1"/>
            <a:r>
              <a:rPr lang="ar-KW" sz="1500" dirty="0">
                <a:solidFill>
                  <a:schemeClr val="tx2"/>
                </a:solidFill>
                <a:latin typeface="Calibri" pitchFamily="34" charset="0"/>
                <a:cs typeface="mohammad bold art 1" pitchFamily="2" charset="-78"/>
              </a:rPr>
              <a:t>4. أن تتضمن بنود جدول أعمال الجمعية العامة للمساهمين المواضيع التالي، كحد أدنى:</a:t>
            </a:r>
            <a:endParaRPr lang="en-US" sz="1500" dirty="0">
              <a:solidFill>
                <a:schemeClr val="tx2"/>
              </a:solidFill>
              <a:latin typeface="Calibri" pitchFamily="34" charset="0"/>
              <a:cs typeface="mohammad bold art 1" pitchFamily="2" charset="-78"/>
            </a:endParaRPr>
          </a:p>
          <a:p>
            <a:pPr marL="593725" algn="justLow" rtl="1">
              <a:spcAft>
                <a:spcPts val="1000"/>
              </a:spcAft>
            </a:pPr>
            <a:r>
              <a:rPr lang="ar-KW" sz="1500" dirty="0">
                <a:solidFill>
                  <a:schemeClr val="tx2"/>
                </a:solidFill>
                <a:latin typeface="Calibri" pitchFamily="34" charset="0"/>
                <a:cs typeface="mohammad bold art 1" pitchFamily="2" charset="-78"/>
              </a:rPr>
              <a:t>أ.  تلاوة كل من تقرير الحوكمة، وتقرير لجنة التدقيق.</a:t>
            </a:r>
          </a:p>
          <a:p>
            <a:pPr marL="593725" algn="justLow" rtl="1">
              <a:spcAft>
                <a:spcPts val="1000"/>
              </a:spcAft>
            </a:pPr>
            <a:r>
              <a:rPr lang="ar-KW" sz="1500" dirty="0">
                <a:solidFill>
                  <a:schemeClr val="tx2"/>
                </a:solidFill>
                <a:latin typeface="Calibri" pitchFamily="34" charset="0"/>
                <a:cs typeface="mohammad bold art 1" pitchFamily="2" charset="-78"/>
              </a:rPr>
              <a:t>ب. مناقشة تقرير مجلس الإدارة عن نشاط الشركة ومركزها المالي ونتائج أعماله.</a:t>
            </a:r>
          </a:p>
          <a:p>
            <a:pPr marL="593725" algn="justLow" rtl="1">
              <a:spcAft>
                <a:spcPts val="1000"/>
              </a:spcAft>
            </a:pPr>
            <a:r>
              <a:rPr lang="ar-KW" sz="1500" dirty="0">
                <a:solidFill>
                  <a:schemeClr val="tx2"/>
                </a:solidFill>
                <a:latin typeface="Calibri" pitchFamily="34" charset="0"/>
                <a:cs typeface="mohammad bold art 1" pitchFamily="2" charset="-78"/>
              </a:rPr>
              <a:t>ج. مناقشة تقرير مراقب الحسابات الخارجي عن نتائج البيانات المالية للشركة والمصادقة عليه واعتماد صافي الربح القابل للتوزيع.</a:t>
            </a:r>
          </a:p>
          <a:p>
            <a:pPr marL="593725" algn="justLow" rtl="1">
              <a:spcAft>
                <a:spcPts val="1000"/>
              </a:spcAft>
            </a:pPr>
            <a:r>
              <a:rPr lang="ar-KW" sz="1500" dirty="0">
                <a:solidFill>
                  <a:schemeClr val="tx2"/>
                </a:solidFill>
                <a:latin typeface="Calibri" pitchFamily="34" charset="0"/>
                <a:cs typeface="mohammad bold art 1" pitchFamily="2" charset="-78"/>
              </a:rPr>
              <a:t>د. استعراض التعاملات مع الأطراف ذات الصلة.</a:t>
            </a:r>
          </a:p>
          <a:p>
            <a:pPr marL="593725" algn="justLow" rtl="1">
              <a:spcAft>
                <a:spcPts val="1000"/>
              </a:spcAft>
            </a:pPr>
            <a:r>
              <a:rPr lang="ar-KW" sz="1400" dirty="0">
                <a:solidFill>
                  <a:schemeClr val="tx2"/>
                </a:solidFill>
                <a:latin typeface="Calibri" pitchFamily="34" charset="0"/>
                <a:cs typeface="mohammad bold art 1" pitchFamily="2" charset="-78"/>
              </a:rPr>
              <a:t>...</a:t>
            </a:r>
            <a:endParaRPr lang="en-US" sz="1400" dirty="0">
              <a:solidFill>
                <a:schemeClr val="tx2"/>
              </a:solidFill>
              <a:latin typeface="Calibri" pitchFamily="34" charset="0"/>
              <a:cs typeface="mohammad bold art 1" pitchFamily="2" charset="-78"/>
            </a:endParaRPr>
          </a:p>
          <a:p>
            <a:pPr marL="285750" algn="just" rtl="1" fontAlgn="base">
              <a:spcBef>
                <a:spcPct val="0"/>
              </a:spcBef>
              <a:spcAft>
                <a:spcPts val="600"/>
              </a:spcAft>
            </a:pPr>
            <a:r>
              <a:rPr lang="ar-KW" sz="1500" u="sng" dirty="0">
                <a:solidFill>
                  <a:srgbClr val="B39019"/>
                </a:solidFill>
                <a:latin typeface="Calibri" pitchFamily="34" charset="0"/>
                <a:cs typeface="mohammad bold art 1" pitchFamily="2" charset="-78"/>
              </a:rPr>
              <a:t>الأخطاء المتكررة المتعلقة بالمادة المذكورة أعلاه:</a:t>
            </a:r>
          </a:p>
          <a:p>
            <a:pPr marL="628650" indent="-342900" algn="just" rtl="1" fontAlgn="base">
              <a:spcBef>
                <a:spcPct val="0"/>
              </a:spcBef>
              <a:spcAft>
                <a:spcPts val="600"/>
              </a:spcAft>
              <a:buAutoNum type="arabicPeriod"/>
            </a:pPr>
            <a:r>
              <a:rPr lang="ar-KW" sz="1500" dirty="0">
                <a:solidFill>
                  <a:schemeClr val="tx2"/>
                </a:solidFill>
                <a:latin typeface="Calibri" pitchFamily="34" charset="0"/>
                <a:cs typeface="mohammad bold art 1" pitchFamily="2" charset="-78"/>
              </a:rPr>
              <a:t>عدم قيام الشركات بتلاوة كل من تقرير الحوكمة والتدقيق.</a:t>
            </a:r>
          </a:p>
          <a:p>
            <a:pPr marL="628650" indent="-342900" algn="just" rtl="1" fontAlgn="base">
              <a:spcBef>
                <a:spcPct val="0"/>
              </a:spcBef>
              <a:spcAft>
                <a:spcPts val="600"/>
              </a:spcAft>
              <a:buAutoNum type="arabicPeriod"/>
            </a:pPr>
            <a:r>
              <a:rPr lang="ar-KW" sz="1500" dirty="0">
                <a:solidFill>
                  <a:schemeClr val="tx2"/>
                </a:solidFill>
                <a:latin typeface="Calibri" pitchFamily="34" charset="0"/>
                <a:cs typeface="mohammad bold art 1" pitchFamily="2" charset="-78"/>
              </a:rPr>
              <a:t>لوحظ اشتراك عدد من أعضاء مجلس الإدارة بإبراء ذمتهم بحجة حصولهم على توكيل من قبل عدد من المساهمين.</a:t>
            </a:r>
          </a:p>
          <a:p>
            <a:pPr marL="628650" indent="-342900" algn="just" rtl="1" fontAlgn="base">
              <a:spcBef>
                <a:spcPct val="0"/>
              </a:spcBef>
              <a:spcAft>
                <a:spcPts val="600"/>
              </a:spcAft>
              <a:buFont typeface="Wingdings" panose="05000000000000000000" pitchFamily="2" charset="2"/>
              <a:buChar char="Ø"/>
            </a:pPr>
            <a:endParaRPr lang="ar-KW" sz="2000" dirty="0">
              <a:solidFill>
                <a:schemeClr val="tx2"/>
              </a:solidFill>
              <a:latin typeface="Calibri" pitchFamily="34" charset="0"/>
              <a:cs typeface="mohammad bold art 1" pitchFamily="2" charset="-78"/>
            </a:endParaRPr>
          </a:p>
          <a:p>
            <a:pPr marL="1188720" indent="-457200" algn="just" rtl="1" fontAlgn="base">
              <a:spcBef>
                <a:spcPct val="0"/>
              </a:spcBef>
              <a:spcAft>
                <a:spcPts val="600"/>
              </a:spcAft>
              <a:buFont typeface="+mj-lt"/>
              <a:buAutoNum type="arabicPeriod"/>
            </a:pPr>
            <a:endParaRPr lang="ar-KW" sz="2000" dirty="0">
              <a:solidFill>
                <a:schemeClr val="tx2"/>
              </a:solidFill>
              <a:latin typeface="Calibri" pitchFamily="34" charset="0"/>
              <a:cs typeface="mohammad bold art 1" pitchFamily="2" charset="-78"/>
            </a:endParaRPr>
          </a:p>
        </p:txBody>
      </p:sp>
      <p:sp>
        <p:nvSpPr>
          <p:cNvPr id="7" name="Title 4">
            <a:extLst>
              <a:ext uri="{FF2B5EF4-FFF2-40B4-BE49-F238E27FC236}">
                <a16:creationId xmlns:a16="http://schemas.microsoft.com/office/drawing/2014/main" id="{5760DD57-AF58-63FE-A60D-A856F354E2B7}"/>
              </a:ext>
            </a:extLst>
          </p:cNvPr>
          <p:cNvSpPr txBox="1">
            <a:spLocks/>
          </p:cNvSpPr>
          <p:nvPr/>
        </p:nvSpPr>
        <p:spPr>
          <a:xfrm>
            <a:off x="223917" y="1181384"/>
            <a:ext cx="11744165" cy="8123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kumimoji="0" lang="ar-KW" sz="2800" b="1" i="0" u="none" strike="noStrike" kern="1200" cap="none" spc="0" normalizeH="0" baseline="0" noProof="0" dirty="0">
                <a:ln>
                  <a:noFill/>
                </a:ln>
                <a:solidFill>
                  <a:srgbClr val="B39019"/>
                </a:solidFill>
                <a:effectLst/>
                <a:uLnTx/>
                <a:uFillTx/>
                <a:latin typeface="Calibri" pitchFamily="34" charset="0"/>
                <a:ea typeface="+mj-ea"/>
                <a:cs typeface="mohammad bold art 1" pitchFamily="2" charset="-78"/>
              </a:rPr>
              <a:t>الجزء </a:t>
            </a:r>
            <a:r>
              <a:rPr kumimoji="0" lang="ar-KW" sz="2900" b="1" i="0" u="none" strike="noStrike" kern="1200" cap="none" spc="0" normalizeH="0" baseline="0" noProof="0" dirty="0">
                <a:ln>
                  <a:noFill/>
                </a:ln>
                <a:solidFill>
                  <a:srgbClr val="B39019"/>
                </a:solidFill>
                <a:effectLst/>
                <a:uLnTx/>
                <a:uFillTx/>
                <a:latin typeface="Sakkal Majalla" pitchFamily="2" charset="-78"/>
                <a:ea typeface="+mj-ea"/>
                <a:cs typeface="mohammad bold art 1" pitchFamily="2" charset="-78"/>
              </a:rPr>
              <a:t>الثالث</a:t>
            </a:r>
            <a:r>
              <a:rPr kumimoji="0" lang="ar-KW" sz="2800" b="1" i="0" u="none" strike="noStrike" kern="1200" cap="none" spc="0" normalizeH="0" baseline="0" noProof="0" dirty="0">
                <a:ln>
                  <a:noFill/>
                </a:ln>
                <a:solidFill>
                  <a:srgbClr val="B39019"/>
                </a:solidFill>
                <a:effectLst/>
                <a:uLnTx/>
                <a:uFillTx/>
                <a:latin typeface="Calibri" pitchFamily="34" charset="0"/>
                <a:ea typeface="+mj-ea"/>
                <a:cs typeface="mohammad bold art 1" pitchFamily="2" charset="-78"/>
              </a:rPr>
              <a:t>/الملاحظات التي يتكرر رصدها من قبل إدارة الرقابة الميدانية من خلال مهام التفتيش الميداني والمتعلقة بالكتاب الخامس عشر (حوكمة الشركات):</a:t>
            </a:r>
            <a:endParaRPr lang="en-GB" sz="2800" dirty="0">
              <a:solidFill>
                <a:srgbClr val="B39019"/>
              </a:solidFill>
            </a:endParaRPr>
          </a:p>
        </p:txBody>
      </p:sp>
    </p:spTree>
    <p:extLst>
      <p:ext uri="{BB962C8B-B14F-4D97-AF65-F5344CB8AC3E}">
        <p14:creationId xmlns:p14="http://schemas.microsoft.com/office/powerpoint/2010/main" val="38318521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4" name="Rectangle 3">
            <a:extLst>
              <a:ext uri="{FF2B5EF4-FFF2-40B4-BE49-F238E27FC236}">
                <a16:creationId xmlns:a16="http://schemas.microsoft.com/office/drawing/2014/main" id="{9750956E-E859-4ECD-9EBE-8259C0E15034}"/>
              </a:ext>
            </a:extLst>
          </p:cNvPr>
          <p:cNvSpPr/>
          <p:nvPr/>
        </p:nvSpPr>
        <p:spPr>
          <a:xfrm>
            <a:off x="598386" y="1898470"/>
            <a:ext cx="11277600" cy="4047262"/>
          </a:xfrm>
          <a:prstGeom prst="rect">
            <a:avLst/>
          </a:prstGeom>
        </p:spPr>
        <p:txBody>
          <a:bodyPr wrap="square">
            <a:spAutoFit/>
          </a:bodyPr>
          <a:lstStyle/>
          <a:p>
            <a:pPr marL="285750" indent="0" algn="just" rtl="1" fontAlgn="base">
              <a:spcBef>
                <a:spcPct val="0"/>
              </a:spcBef>
              <a:spcAft>
                <a:spcPts val="600"/>
              </a:spcAft>
              <a:buNone/>
            </a:pPr>
            <a:endParaRPr lang="ar-KW" sz="600" dirty="0">
              <a:solidFill>
                <a:schemeClr val="tx2"/>
              </a:solidFill>
              <a:latin typeface="Calibri" pitchFamily="34" charset="0"/>
              <a:cs typeface="mohammad bold art 1" pitchFamily="2" charset="-78"/>
            </a:endParaRPr>
          </a:p>
          <a:p>
            <a:pPr lvl="1" algn="just" rtl="1" fontAlgn="base">
              <a:spcBef>
                <a:spcPct val="0"/>
              </a:spcBef>
              <a:spcAft>
                <a:spcPts val="600"/>
              </a:spcAft>
            </a:pPr>
            <a:r>
              <a:rPr lang="ar-KW" sz="2800" u="sng" dirty="0">
                <a:solidFill>
                  <a:srgbClr val="B39019"/>
                </a:solidFill>
                <a:latin typeface="Calibri" pitchFamily="34" charset="0"/>
                <a:cs typeface="mohammad bold art 1" pitchFamily="2" charset="-78"/>
              </a:rPr>
              <a:t>المادة (10 – 3):</a:t>
            </a:r>
          </a:p>
          <a:p>
            <a:pPr marL="742950" lvl="1" algn="just" rtl="1" fontAlgn="base">
              <a:spcBef>
                <a:spcPct val="0"/>
              </a:spcBef>
              <a:spcAft>
                <a:spcPts val="600"/>
              </a:spcAft>
            </a:pPr>
            <a:r>
              <a:rPr lang="ar-SA" sz="2400" dirty="0">
                <a:solidFill>
                  <a:schemeClr val="tx2"/>
                </a:solidFill>
                <a:latin typeface="Calibri" pitchFamily="34" charset="0"/>
                <a:cs typeface="mohammad bold art 1" pitchFamily="2" charset="-78"/>
              </a:rPr>
              <a:t>يتعين على الشركة أن تقوم بوضع سياسة تشتمل على اعتراف بحقوق أصحاب المصالح، وتتيح حصولهم على تعويضات في حال انتهاك أي من حقوقهم، وذلك وفقاً لما هو مستقر عليه في القوانين الصادرة في هذا الشأن.</a:t>
            </a:r>
            <a:endParaRPr lang="ar-KW" sz="2400" dirty="0">
              <a:solidFill>
                <a:schemeClr val="tx2"/>
              </a:solidFill>
              <a:latin typeface="Calibri" pitchFamily="34" charset="0"/>
              <a:cs typeface="mohammad bold art 1" pitchFamily="2" charset="-78"/>
            </a:endParaRPr>
          </a:p>
          <a:p>
            <a:pPr marL="742950" lvl="1" algn="just" rtl="1" fontAlgn="base">
              <a:spcBef>
                <a:spcPct val="0"/>
              </a:spcBef>
              <a:spcAft>
                <a:spcPts val="600"/>
              </a:spcAft>
            </a:pPr>
            <a:endParaRPr lang="ar-KW" sz="2400" dirty="0">
              <a:solidFill>
                <a:schemeClr val="tx2"/>
              </a:solidFill>
              <a:latin typeface="Calibri" pitchFamily="34" charset="0"/>
              <a:cs typeface="mohammad bold art 1" pitchFamily="2" charset="-78"/>
            </a:endParaRPr>
          </a:p>
          <a:p>
            <a:pPr marL="285750" algn="just" rtl="1" fontAlgn="base">
              <a:spcBef>
                <a:spcPct val="0"/>
              </a:spcBef>
              <a:spcAft>
                <a:spcPts val="600"/>
              </a:spcAft>
            </a:pPr>
            <a:r>
              <a:rPr lang="ar-KW" sz="2800" u="sng" dirty="0">
                <a:solidFill>
                  <a:srgbClr val="B39019"/>
                </a:solidFill>
                <a:latin typeface="Calibri" pitchFamily="34" charset="0"/>
                <a:cs typeface="mohammad bold art 1" pitchFamily="2" charset="-78"/>
              </a:rPr>
              <a:t>الأخطاء المتكررة المتعلقة بالمادة المذكورة أعلاه:</a:t>
            </a:r>
          </a:p>
          <a:p>
            <a:pPr marL="285750" algn="just" rtl="1" fontAlgn="base">
              <a:spcBef>
                <a:spcPct val="0"/>
              </a:spcBef>
              <a:spcAft>
                <a:spcPts val="600"/>
              </a:spcAft>
            </a:pPr>
            <a:r>
              <a:rPr lang="ar-KW" sz="2400" dirty="0">
                <a:solidFill>
                  <a:schemeClr val="tx2"/>
                </a:solidFill>
                <a:latin typeface="Calibri" pitchFamily="34" charset="0"/>
                <a:cs typeface="mohammad bold art 1" pitchFamily="2" charset="-78"/>
              </a:rPr>
              <a:t>عدم قيام الشركة بوضع سياسة خاصة تشتمل على الاعتراف بحقوق أصحاب المصالح.</a:t>
            </a:r>
            <a:endParaRPr lang="en-US" sz="2400" dirty="0">
              <a:solidFill>
                <a:schemeClr val="tx2"/>
              </a:solidFill>
              <a:latin typeface="Calibri" pitchFamily="34" charset="0"/>
              <a:cs typeface="mohammad bold art 1" pitchFamily="2" charset="-78"/>
            </a:endParaRPr>
          </a:p>
          <a:p>
            <a:pPr marL="628650" indent="-342900" algn="just" rtl="1" fontAlgn="base">
              <a:spcBef>
                <a:spcPct val="0"/>
              </a:spcBef>
              <a:spcAft>
                <a:spcPts val="600"/>
              </a:spcAft>
              <a:buFont typeface="Wingdings" panose="05000000000000000000" pitchFamily="2" charset="2"/>
              <a:buChar char="Ø"/>
            </a:pPr>
            <a:endParaRPr lang="ar-KW" sz="2000" dirty="0">
              <a:solidFill>
                <a:schemeClr val="tx2"/>
              </a:solidFill>
              <a:latin typeface="Calibri" pitchFamily="34" charset="0"/>
              <a:cs typeface="mohammad bold art 1" pitchFamily="2" charset="-78"/>
            </a:endParaRPr>
          </a:p>
          <a:p>
            <a:pPr marL="731520" algn="just" rtl="1" fontAlgn="base">
              <a:spcBef>
                <a:spcPct val="0"/>
              </a:spcBef>
              <a:spcAft>
                <a:spcPts val="600"/>
              </a:spcAft>
            </a:pPr>
            <a:endParaRPr lang="ar-KW" sz="2000" dirty="0">
              <a:solidFill>
                <a:schemeClr val="tx2"/>
              </a:solidFill>
              <a:latin typeface="Calibri" pitchFamily="34" charset="0"/>
              <a:cs typeface="mohammad bold art 1" pitchFamily="2" charset="-78"/>
            </a:endParaRPr>
          </a:p>
        </p:txBody>
      </p:sp>
      <p:sp>
        <p:nvSpPr>
          <p:cNvPr id="7" name="Title 4">
            <a:extLst>
              <a:ext uri="{FF2B5EF4-FFF2-40B4-BE49-F238E27FC236}">
                <a16:creationId xmlns:a16="http://schemas.microsoft.com/office/drawing/2014/main" id="{F581177E-D0E5-EB8A-88C1-55ED5BCB9771}"/>
              </a:ext>
            </a:extLst>
          </p:cNvPr>
          <p:cNvSpPr txBox="1">
            <a:spLocks/>
          </p:cNvSpPr>
          <p:nvPr/>
        </p:nvSpPr>
        <p:spPr>
          <a:xfrm>
            <a:off x="223917" y="1181384"/>
            <a:ext cx="11744165" cy="8123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kumimoji="0" lang="ar-KW" sz="2800" b="1" i="0" u="none" strike="noStrike" kern="1200" cap="none" spc="0" normalizeH="0" baseline="0" noProof="0" dirty="0">
                <a:ln>
                  <a:noFill/>
                </a:ln>
                <a:solidFill>
                  <a:srgbClr val="B39019"/>
                </a:solidFill>
                <a:effectLst/>
                <a:uLnTx/>
                <a:uFillTx/>
                <a:latin typeface="Calibri" pitchFamily="34" charset="0"/>
                <a:ea typeface="+mj-ea"/>
                <a:cs typeface="mohammad bold art 1" pitchFamily="2" charset="-78"/>
              </a:rPr>
              <a:t>الجزء </a:t>
            </a:r>
            <a:r>
              <a:rPr kumimoji="0" lang="ar-KW" sz="2900" b="1" i="0" u="none" strike="noStrike" kern="1200" cap="none" spc="0" normalizeH="0" baseline="0" noProof="0" dirty="0">
                <a:ln>
                  <a:noFill/>
                </a:ln>
                <a:solidFill>
                  <a:srgbClr val="B39019"/>
                </a:solidFill>
                <a:effectLst/>
                <a:uLnTx/>
                <a:uFillTx/>
                <a:latin typeface="Sakkal Majalla" pitchFamily="2" charset="-78"/>
                <a:ea typeface="+mj-ea"/>
                <a:cs typeface="mohammad bold art 1" pitchFamily="2" charset="-78"/>
              </a:rPr>
              <a:t>الثالث</a:t>
            </a:r>
            <a:r>
              <a:rPr kumimoji="0" lang="ar-KW" sz="2800" b="1" i="0" u="none" strike="noStrike" kern="1200" cap="none" spc="0" normalizeH="0" baseline="0" noProof="0" dirty="0">
                <a:ln>
                  <a:noFill/>
                </a:ln>
                <a:solidFill>
                  <a:srgbClr val="B39019"/>
                </a:solidFill>
                <a:effectLst/>
                <a:uLnTx/>
                <a:uFillTx/>
                <a:latin typeface="Calibri" pitchFamily="34" charset="0"/>
                <a:ea typeface="+mj-ea"/>
                <a:cs typeface="mohammad bold art 1" pitchFamily="2" charset="-78"/>
              </a:rPr>
              <a:t>/الملاحظات التي يتكرر رصدها من قبل إدارة الرقابة الميدانية من خلال مهام التفتيش الميداني والمتعلقة بالكتاب الخامس عشر (حوكمة الشركات):</a:t>
            </a:r>
            <a:endParaRPr lang="en-GB" sz="2800" dirty="0">
              <a:solidFill>
                <a:srgbClr val="B39019"/>
              </a:solidFill>
            </a:endParaRPr>
          </a:p>
        </p:txBody>
      </p:sp>
    </p:spTree>
    <p:extLst>
      <p:ext uri="{BB962C8B-B14F-4D97-AF65-F5344CB8AC3E}">
        <p14:creationId xmlns:p14="http://schemas.microsoft.com/office/powerpoint/2010/main" val="29200264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4" name="Rectangle 3">
            <a:extLst>
              <a:ext uri="{FF2B5EF4-FFF2-40B4-BE49-F238E27FC236}">
                <a16:creationId xmlns:a16="http://schemas.microsoft.com/office/drawing/2014/main" id="{9750956E-E859-4ECD-9EBE-8259C0E15034}"/>
              </a:ext>
            </a:extLst>
          </p:cNvPr>
          <p:cNvSpPr/>
          <p:nvPr/>
        </p:nvSpPr>
        <p:spPr>
          <a:xfrm>
            <a:off x="598386" y="1898470"/>
            <a:ext cx="11277600" cy="5386090"/>
          </a:xfrm>
          <a:prstGeom prst="rect">
            <a:avLst/>
          </a:prstGeom>
        </p:spPr>
        <p:txBody>
          <a:bodyPr wrap="square">
            <a:spAutoFit/>
          </a:bodyPr>
          <a:lstStyle/>
          <a:p>
            <a:pPr marL="285750" indent="0" algn="just" rtl="1" fontAlgn="base">
              <a:spcBef>
                <a:spcPct val="0"/>
              </a:spcBef>
              <a:spcAft>
                <a:spcPts val="600"/>
              </a:spcAft>
              <a:buNone/>
            </a:pPr>
            <a:endParaRPr lang="ar-KW" sz="600" dirty="0">
              <a:solidFill>
                <a:schemeClr val="tx2"/>
              </a:solidFill>
              <a:latin typeface="Calibri" pitchFamily="34" charset="0"/>
              <a:cs typeface="mohammad bold art 1" pitchFamily="2" charset="-78"/>
            </a:endParaRPr>
          </a:p>
          <a:p>
            <a:pPr lvl="1" algn="just" rtl="1" fontAlgn="base">
              <a:spcBef>
                <a:spcPct val="0"/>
              </a:spcBef>
              <a:spcAft>
                <a:spcPts val="600"/>
              </a:spcAft>
            </a:pPr>
            <a:r>
              <a:rPr lang="ar-KW" sz="2800" u="sng" dirty="0">
                <a:solidFill>
                  <a:srgbClr val="B39019"/>
                </a:solidFill>
                <a:latin typeface="Calibri" pitchFamily="34" charset="0"/>
                <a:cs typeface="mohammad bold art 1" pitchFamily="2" charset="-78"/>
              </a:rPr>
              <a:t>البند (3) من المادة (10 – 4):</a:t>
            </a:r>
          </a:p>
          <a:p>
            <a:pPr marL="742950" lvl="1" algn="just" rtl="1" fontAlgn="base">
              <a:spcBef>
                <a:spcPct val="0"/>
              </a:spcBef>
              <a:spcAft>
                <a:spcPts val="600"/>
              </a:spcAft>
            </a:pPr>
            <a:r>
              <a:rPr lang="ar-KW" sz="2400" dirty="0">
                <a:solidFill>
                  <a:schemeClr val="tx2"/>
                </a:solidFill>
                <a:latin typeface="Calibri" pitchFamily="34" charset="0"/>
                <a:cs typeface="mohammad bold art 1" pitchFamily="2" charset="-78"/>
              </a:rPr>
              <a:t>يجب أن تشتمل السياسة المعدة من قبل الشركة في هذا الشأن على ما يلي، كحد أدنى:</a:t>
            </a:r>
          </a:p>
          <a:p>
            <a:pPr marL="742950" lvl="1" algn="just" rtl="1" fontAlgn="base">
              <a:spcBef>
                <a:spcPct val="0"/>
              </a:spcBef>
              <a:spcAft>
                <a:spcPts val="600"/>
              </a:spcAft>
            </a:pPr>
            <a:r>
              <a:rPr lang="ar-KW" sz="2400" dirty="0">
                <a:solidFill>
                  <a:schemeClr val="tx2"/>
                </a:solidFill>
                <a:latin typeface="Calibri" pitchFamily="34" charset="0"/>
                <a:cs typeface="mohammad bold art 1" pitchFamily="2" charset="-78"/>
              </a:rPr>
              <a:t>...</a:t>
            </a:r>
          </a:p>
          <a:p>
            <a:pPr marL="742950" lvl="1" algn="just" rtl="1" fontAlgn="base">
              <a:spcBef>
                <a:spcPct val="0"/>
              </a:spcBef>
              <a:spcAft>
                <a:spcPts val="600"/>
              </a:spcAft>
            </a:pPr>
            <a:r>
              <a:rPr lang="ar-KW" sz="2400" dirty="0">
                <a:solidFill>
                  <a:schemeClr val="tx2"/>
                </a:solidFill>
                <a:latin typeface="Calibri" pitchFamily="34" charset="0"/>
                <a:cs typeface="mohammad bold art 1" pitchFamily="2" charset="-78"/>
              </a:rPr>
              <a:t>3. آليات تعويض أصحاب المصالح في حالة انتهاك حقوقهم التي تقرها الأنظمة وتحميها العقود.</a:t>
            </a:r>
          </a:p>
          <a:p>
            <a:pPr marL="742950" lvl="1" algn="just" rtl="1" fontAlgn="base">
              <a:spcBef>
                <a:spcPct val="0"/>
              </a:spcBef>
              <a:spcAft>
                <a:spcPts val="600"/>
              </a:spcAft>
            </a:pPr>
            <a:endParaRPr lang="ar-KW" sz="2400" dirty="0">
              <a:solidFill>
                <a:schemeClr val="tx2"/>
              </a:solidFill>
              <a:latin typeface="Calibri" pitchFamily="34" charset="0"/>
              <a:cs typeface="mohammad bold art 1" pitchFamily="2" charset="-78"/>
            </a:endParaRPr>
          </a:p>
          <a:p>
            <a:pPr marL="285750" algn="just" rtl="1" fontAlgn="base">
              <a:spcBef>
                <a:spcPct val="0"/>
              </a:spcBef>
              <a:spcAft>
                <a:spcPts val="600"/>
              </a:spcAft>
            </a:pPr>
            <a:r>
              <a:rPr lang="ar-KW" sz="2800" u="sng" dirty="0">
                <a:solidFill>
                  <a:srgbClr val="B39019"/>
                </a:solidFill>
                <a:latin typeface="Calibri" pitchFamily="34" charset="0"/>
                <a:cs typeface="mohammad bold art 1" pitchFamily="2" charset="-78"/>
              </a:rPr>
              <a:t>الأخطاء المتكررة المتعلقة بالمادة المذكورة أعلاه:</a:t>
            </a:r>
          </a:p>
          <a:p>
            <a:pPr marL="285750" algn="just" rtl="1" fontAlgn="base">
              <a:spcBef>
                <a:spcPct val="0"/>
              </a:spcBef>
              <a:spcAft>
                <a:spcPts val="600"/>
              </a:spcAft>
            </a:pPr>
            <a:r>
              <a:rPr lang="ar-KW" sz="2400" dirty="0">
                <a:solidFill>
                  <a:schemeClr val="tx2"/>
                </a:solidFill>
                <a:latin typeface="Calibri" pitchFamily="34" charset="0"/>
                <a:cs typeface="mohammad bold art 1" pitchFamily="2" charset="-78"/>
              </a:rPr>
              <a:t>عدم قيام الشركة بوضع آليات لتعويض أصحاب المصالح في السياسة التي تكفل حماية حقوق أصحاب المصالح.</a:t>
            </a:r>
          </a:p>
          <a:p>
            <a:pPr marL="742950" lvl="1" algn="just" rtl="1" fontAlgn="base">
              <a:spcBef>
                <a:spcPct val="0"/>
              </a:spcBef>
              <a:spcAft>
                <a:spcPts val="600"/>
              </a:spcAft>
            </a:pPr>
            <a:endParaRPr lang="en-US" sz="2400" dirty="0">
              <a:solidFill>
                <a:schemeClr val="tx2"/>
              </a:solidFill>
              <a:latin typeface="Calibri" pitchFamily="34" charset="0"/>
              <a:cs typeface="mohammad bold art 1" pitchFamily="2" charset="-78"/>
            </a:endParaRPr>
          </a:p>
          <a:p>
            <a:pPr marL="628650" indent="-342900" algn="just" rtl="1" fontAlgn="base">
              <a:spcBef>
                <a:spcPct val="0"/>
              </a:spcBef>
              <a:spcAft>
                <a:spcPts val="600"/>
              </a:spcAft>
              <a:buFont typeface="Wingdings" panose="05000000000000000000" pitchFamily="2" charset="2"/>
              <a:buChar char="Ø"/>
            </a:pPr>
            <a:endParaRPr lang="ar-KW" sz="2000" dirty="0">
              <a:solidFill>
                <a:schemeClr val="tx2"/>
              </a:solidFill>
              <a:latin typeface="Calibri" pitchFamily="34" charset="0"/>
              <a:cs typeface="mohammad bold art 1" pitchFamily="2" charset="-78"/>
            </a:endParaRPr>
          </a:p>
          <a:p>
            <a:pPr marL="731520" algn="just" rtl="1" fontAlgn="base">
              <a:spcBef>
                <a:spcPct val="0"/>
              </a:spcBef>
              <a:spcAft>
                <a:spcPts val="600"/>
              </a:spcAft>
            </a:pPr>
            <a:endParaRPr lang="ar-KW" sz="2000" dirty="0">
              <a:solidFill>
                <a:schemeClr val="tx2"/>
              </a:solidFill>
              <a:latin typeface="Calibri" pitchFamily="34" charset="0"/>
              <a:cs typeface="mohammad bold art 1" pitchFamily="2" charset="-78"/>
            </a:endParaRPr>
          </a:p>
        </p:txBody>
      </p:sp>
      <p:sp>
        <p:nvSpPr>
          <p:cNvPr id="7" name="Title 4">
            <a:extLst>
              <a:ext uri="{FF2B5EF4-FFF2-40B4-BE49-F238E27FC236}">
                <a16:creationId xmlns:a16="http://schemas.microsoft.com/office/drawing/2014/main" id="{F581177E-D0E5-EB8A-88C1-55ED5BCB9771}"/>
              </a:ext>
            </a:extLst>
          </p:cNvPr>
          <p:cNvSpPr txBox="1">
            <a:spLocks/>
          </p:cNvSpPr>
          <p:nvPr/>
        </p:nvSpPr>
        <p:spPr>
          <a:xfrm>
            <a:off x="223917" y="1181384"/>
            <a:ext cx="11744165" cy="8123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kumimoji="0" lang="ar-KW" sz="2800" b="1" i="0" u="none" strike="noStrike" kern="1200" cap="none" spc="0" normalizeH="0" baseline="0" noProof="0" dirty="0">
                <a:ln>
                  <a:noFill/>
                </a:ln>
                <a:solidFill>
                  <a:srgbClr val="B39019"/>
                </a:solidFill>
                <a:effectLst/>
                <a:uLnTx/>
                <a:uFillTx/>
                <a:latin typeface="Calibri" pitchFamily="34" charset="0"/>
                <a:ea typeface="+mj-ea"/>
                <a:cs typeface="mohammad bold art 1" pitchFamily="2" charset="-78"/>
              </a:rPr>
              <a:t>الجزء </a:t>
            </a:r>
            <a:r>
              <a:rPr kumimoji="0" lang="ar-KW" sz="2900" b="1" i="0" u="none" strike="noStrike" kern="1200" cap="none" spc="0" normalizeH="0" baseline="0" noProof="0" dirty="0">
                <a:ln>
                  <a:noFill/>
                </a:ln>
                <a:solidFill>
                  <a:srgbClr val="B39019"/>
                </a:solidFill>
                <a:effectLst/>
                <a:uLnTx/>
                <a:uFillTx/>
                <a:latin typeface="Sakkal Majalla" pitchFamily="2" charset="-78"/>
                <a:ea typeface="+mj-ea"/>
                <a:cs typeface="mohammad bold art 1" pitchFamily="2" charset="-78"/>
              </a:rPr>
              <a:t>الثالث</a:t>
            </a:r>
            <a:r>
              <a:rPr kumimoji="0" lang="ar-KW" sz="2800" b="1" i="0" u="none" strike="noStrike" kern="1200" cap="none" spc="0" normalizeH="0" baseline="0" noProof="0" dirty="0">
                <a:ln>
                  <a:noFill/>
                </a:ln>
                <a:solidFill>
                  <a:srgbClr val="B39019"/>
                </a:solidFill>
                <a:effectLst/>
                <a:uLnTx/>
                <a:uFillTx/>
                <a:latin typeface="Calibri" pitchFamily="34" charset="0"/>
                <a:ea typeface="+mj-ea"/>
                <a:cs typeface="mohammad bold art 1" pitchFamily="2" charset="-78"/>
              </a:rPr>
              <a:t>/الملاحظات التي يتكرر رصدها من قبل إدارة الرقابة الميدانية من خلال مهام التفتيش الميداني والمتعلقة بالكتاب الخامس عشر (حوكمة الشركات):</a:t>
            </a:r>
            <a:endParaRPr lang="en-GB" sz="2800" dirty="0">
              <a:solidFill>
                <a:srgbClr val="B39019"/>
              </a:solidFill>
            </a:endParaRPr>
          </a:p>
        </p:txBody>
      </p:sp>
    </p:spTree>
    <p:extLst>
      <p:ext uri="{BB962C8B-B14F-4D97-AF65-F5344CB8AC3E}">
        <p14:creationId xmlns:p14="http://schemas.microsoft.com/office/powerpoint/2010/main" val="34079509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4" name="Rectangle 3">
            <a:extLst>
              <a:ext uri="{FF2B5EF4-FFF2-40B4-BE49-F238E27FC236}">
                <a16:creationId xmlns:a16="http://schemas.microsoft.com/office/drawing/2014/main" id="{9750956E-E859-4ECD-9EBE-8259C0E15034}"/>
              </a:ext>
            </a:extLst>
          </p:cNvPr>
          <p:cNvSpPr/>
          <p:nvPr/>
        </p:nvSpPr>
        <p:spPr>
          <a:xfrm>
            <a:off x="598386" y="1898470"/>
            <a:ext cx="11277600" cy="3816429"/>
          </a:xfrm>
          <a:prstGeom prst="rect">
            <a:avLst/>
          </a:prstGeom>
        </p:spPr>
        <p:txBody>
          <a:bodyPr wrap="square">
            <a:spAutoFit/>
          </a:bodyPr>
          <a:lstStyle/>
          <a:p>
            <a:pPr marL="285750" indent="0" algn="just" rtl="1" fontAlgn="base">
              <a:spcBef>
                <a:spcPct val="0"/>
              </a:spcBef>
              <a:spcAft>
                <a:spcPts val="600"/>
              </a:spcAft>
              <a:buNone/>
            </a:pPr>
            <a:endParaRPr lang="ar-KW" sz="600" dirty="0">
              <a:solidFill>
                <a:schemeClr val="tx2"/>
              </a:solidFill>
              <a:latin typeface="Calibri" pitchFamily="34" charset="0"/>
              <a:cs typeface="mohammad bold art 1" pitchFamily="2" charset="-78"/>
            </a:endParaRPr>
          </a:p>
          <a:p>
            <a:pPr marL="114300" lvl="1" algn="just" rtl="1" fontAlgn="base">
              <a:spcBef>
                <a:spcPct val="0"/>
              </a:spcBef>
              <a:spcAft>
                <a:spcPts val="600"/>
              </a:spcAft>
            </a:pPr>
            <a:r>
              <a:rPr lang="ar-KW" sz="2800" u="sng" dirty="0">
                <a:solidFill>
                  <a:srgbClr val="B39019"/>
                </a:solidFill>
                <a:latin typeface="Calibri" pitchFamily="34" charset="0"/>
                <a:cs typeface="mohammad bold art 1" pitchFamily="2" charset="-78"/>
              </a:rPr>
              <a:t>المادة (11 – 2):</a:t>
            </a:r>
          </a:p>
          <a:p>
            <a:pPr marL="285750" algn="just" rtl="1" fontAlgn="base">
              <a:spcBef>
                <a:spcPct val="0"/>
              </a:spcBef>
              <a:spcAft>
                <a:spcPts val="600"/>
              </a:spcAft>
            </a:pPr>
            <a:r>
              <a:rPr lang="ar-KW" sz="2400" dirty="0">
                <a:solidFill>
                  <a:schemeClr val="tx2"/>
                </a:solidFill>
                <a:latin typeface="Calibri" pitchFamily="34" charset="0"/>
                <a:cs typeface="mohammad bold art 1" pitchFamily="2" charset="-78"/>
              </a:rPr>
              <a:t>إن التدريب والتأهيل المستمر يوفر لأعضاء مجلس الإدارة والإدارة التنفيذية الفهم والمعرفة المناسبة لكافة الموضوعات ذات الصلة بأنشطة الشركة، ويجعلهم ملمين بآخر المستجدات في المجالات الإدارية والمالية والاقتصادية ذات الصلة، ذلك بالإضافة إلى القدرة على التخطيط الاستراتيجي وفق احتياجات الشركة ومن ثم تحقيق أهداف الشركة.</a:t>
            </a:r>
          </a:p>
          <a:p>
            <a:pPr marL="285750" algn="just" rtl="1" fontAlgn="base">
              <a:spcBef>
                <a:spcPct val="0"/>
              </a:spcBef>
              <a:spcAft>
                <a:spcPts val="600"/>
              </a:spcAft>
            </a:pPr>
            <a:endParaRPr lang="ar-KW" sz="1000" dirty="0">
              <a:solidFill>
                <a:schemeClr val="tx2"/>
              </a:solidFill>
              <a:latin typeface="Calibri" pitchFamily="34" charset="0"/>
              <a:cs typeface="mohammad bold art 1" pitchFamily="2" charset="-78"/>
            </a:endParaRPr>
          </a:p>
          <a:p>
            <a:pPr marL="285750" algn="just" rtl="1" fontAlgn="base">
              <a:spcBef>
                <a:spcPct val="0"/>
              </a:spcBef>
              <a:spcAft>
                <a:spcPts val="600"/>
              </a:spcAft>
            </a:pPr>
            <a:r>
              <a:rPr lang="ar-KW" sz="2800" u="sng" dirty="0">
                <a:solidFill>
                  <a:srgbClr val="B39019"/>
                </a:solidFill>
                <a:latin typeface="Calibri" pitchFamily="34" charset="0"/>
                <a:cs typeface="mohammad bold art 1" pitchFamily="2" charset="-78"/>
              </a:rPr>
              <a:t>الأخطاء المتكررة المتعلقة بالمادة المذكورة أعلاه:</a:t>
            </a:r>
          </a:p>
          <a:p>
            <a:pPr marL="285750" algn="just" rtl="1" fontAlgn="base">
              <a:spcBef>
                <a:spcPct val="0"/>
              </a:spcBef>
              <a:spcAft>
                <a:spcPts val="600"/>
              </a:spcAft>
            </a:pPr>
            <a:r>
              <a:rPr lang="ar-KW" sz="2400" dirty="0">
                <a:solidFill>
                  <a:schemeClr val="tx2"/>
                </a:solidFill>
                <a:latin typeface="Calibri" pitchFamily="34" charset="0"/>
                <a:cs typeface="mohammad bold art 1" pitchFamily="2" charset="-78"/>
              </a:rPr>
              <a:t>عدم توافر تدريب وتأهيل مستمر لأعضاء مجلس إدارة الشركات، فضلاً عن إدارتها التنفيذية.</a:t>
            </a:r>
          </a:p>
          <a:p>
            <a:pPr marL="285750" algn="just" rtl="1" fontAlgn="base">
              <a:spcBef>
                <a:spcPct val="0"/>
              </a:spcBef>
              <a:spcAft>
                <a:spcPts val="600"/>
              </a:spcAft>
            </a:pPr>
            <a:endParaRPr lang="ar-KW" sz="2000" dirty="0">
              <a:solidFill>
                <a:schemeClr val="tx2"/>
              </a:solidFill>
              <a:latin typeface="Calibri" pitchFamily="34" charset="0"/>
              <a:cs typeface="mohammad bold art 1" pitchFamily="2" charset="-78"/>
            </a:endParaRPr>
          </a:p>
        </p:txBody>
      </p:sp>
      <p:sp>
        <p:nvSpPr>
          <p:cNvPr id="7" name="Title 4">
            <a:extLst>
              <a:ext uri="{FF2B5EF4-FFF2-40B4-BE49-F238E27FC236}">
                <a16:creationId xmlns:a16="http://schemas.microsoft.com/office/drawing/2014/main" id="{D6034CB3-4CF4-0AC8-C378-AA95ACD05D37}"/>
              </a:ext>
            </a:extLst>
          </p:cNvPr>
          <p:cNvSpPr txBox="1">
            <a:spLocks/>
          </p:cNvSpPr>
          <p:nvPr/>
        </p:nvSpPr>
        <p:spPr>
          <a:xfrm>
            <a:off x="223917" y="1181384"/>
            <a:ext cx="11744165" cy="8123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kumimoji="0" lang="ar-KW" sz="2800" b="1" i="0" u="none" strike="noStrike" kern="1200" cap="none" spc="0" normalizeH="0" baseline="0" noProof="0" dirty="0">
                <a:ln>
                  <a:noFill/>
                </a:ln>
                <a:solidFill>
                  <a:srgbClr val="B39019"/>
                </a:solidFill>
                <a:effectLst/>
                <a:uLnTx/>
                <a:uFillTx/>
                <a:latin typeface="Calibri" pitchFamily="34" charset="0"/>
                <a:ea typeface="+mj-ea"/>
                <a:cs typeface="mohammad bold art 1" pitchFamily="2" charset="-78"/>
              </a:rPr>
              <a:t>الجزء </a:t>
            </a:r>
            <a:r>
              <a:rPr kumimoji="0" lang="ar-KW" sz="2900" b="1" i="0" u="none" strike="noStrike" kern="1200" cap="none" spc="0" normalizeH="0" baseline="0" noProof="0" dirty="0">
                <a:ln>
                  <a:noFill/>
                </a:ln>
                <a:solidFill>
                  <a:srgbClr val="B39019"/>
                </a:solidFill>
                <a:effectLst/>
                <a:uLnTx/>
                <a:uFillTx/>
                <a:latin typeface="Sakkal Majalla" pitchFamily="2" charset="-78"/>
                <a:ea typeface="+mj-ea"/>
                <a:cs typeface="mohammad bold art 1" pitchFamily="2" charset="-78"/>
              </a:rPr>
              <a:t>الثالث</a:t>
            </a:r>
            <a:r>
              <a:rPr kumimoji="0" lang="ar-KW" sz="2800" b="1" i="0" u="none" strike="noStrike" kern="1200" cap="none" spc="0" normalizeH="0" baseline="0" noProof="0" dirty="0">
                <a:ln>
                  <a:noFill/>
                </a:ln>
                <a:solidFill>
                  <a:srgbClr val="B39019"/>
                </a:solidFill>
                <a:effectLst/>
                <a:uLnTx/>
                <a:uFillTx/>
                <a:latin typeface="Calibri" pitchFamily="34" charset="0"/>
                <a:ea typeface="+mj-ea"/>
                <a:cs typeface="mohammad bold art 1" pitchFamily="2" charset="-78"/>
              </a:rPr>
              <a:t>/الملاحظات التي يتكرر رصدها من قبل إدارة الرقابة الميدانية من خلال مهام التفتيش الميداني والمتعلقة بالكتاب الخامس عشر (حوكمة الشركات):</a:t>
            </a:r>
            <a:endParaRPr lang="en-GB" sz="2800" dirty="0">
              <a:solidFill>
                <a:srgbClr val="B39019"/>
              </a:solidFill>
            </a:endParaRPr>
          </a:p>
        </p:txBody>
      </p:sp>
    </p:spTree>
    <p:extLst>
      <p:ext uri="{BB962C8B-B14F-4D97-AF65-F5344CB8AC3E}">
        <p14:creationId xmlns:p14="http://schemas.microsoft.com/office/powerpoint/2010/main" val="35962001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4" name="Rectangle 3">
            <a:extLst>
              <a:ext uri="{FF2B5EF4-FFF2-40B4-BE49-F238E27FC236}">
                <a16:creationId xmlns:a16="http://schemas.microsoft.com/office/drawing/2014/main" id="{9750956E-E859-4ECD-9EBE-8259C0E15034}"/>
              </a:ext>
            </a:extLst>
          </p:cNvPr>
          <p:cNvSpPr/>
          <p:nvPr/>
        </p:nvSpPr>
        <p:spPr>
          <a:xfrm>
            <a:off x="598386" y="1898470"/>
            <a:ext cx="11277600" cy="4401205"/>
          </a:xfrm>
          <a:prstGeom prst="rect">
            <a:avLst/>
          </a:prstGeom>
        </p:spPr>
        <p:txBody>
          <a:bodyPr wrap="square">
            <a:spAutoFit/>
          </a:bodyPr>
          <a:lstStyle/>
          <a:p>
            <a:pPr marL="285750" indent="0" algn="just" rtl="1" fontAlgn="base">
              <a:spcBef>
                <a:spcPct val="0"/>
              </a:spcBef>
              <a:spcAft>
                <a:spcPts val="600"/>
              </a:spcAft>
              <a:buNone/>
            </a:pPr>
            <a:endParaRPr lang="ar-KW" sz="600" dirty="0">
              <a:solidFill>
                <a:schemeClr val="tx2"/>
              </a:solidFill>
              <a:latin typeface="Calibri" pitchFamily="34" charset="0"/>
              <a:cs typeface="mohammad bold art 1" pitchFamily="2" charset="-78"/>
            </a:endParaRPr>
          </a:p>
          <a:p>
            <a:pPr marL="114300" lvl="1" algn="just" rtl="1" fontAlgn="base">
              <a:spcBef>
                <a:spcPct val="0"/>
              </a:spcBef>
              <a:spcAft>
                <a:spcPts val="600"/>
              </a:spcAft>
            </a:pPr>
            <a:r>
              <a:rPr lang="ar-KW" sz="2800" u="sng" dirty="0">
                <a:solidFill>
                  <a:srgbClr val="B39019"/>
                </a:solidFill>
                <a:latin typeface="Calibri" pitchFamily="34" charset="0"/>
                <a:cs typeface="mohammad bold art 1" pitchFamily="2" charset="-78"/>
              </a:rPr>
              <a:t>المادة (11 – 4):</a:t>
            </a:r>
          </a:p>
          <a:p>
            <a:pPr marL="285750" algn="just" rtl="1" fontAlgn="base">
              <a:spcBef>
                <a:spcPct val="0"/>
              </a:spcBef>
              <a:spcAft>
                <a:spcPts val="600"/>
              </a:spcAft>
            </a:pPr>
            <a:r>
              <a:rPr lang="ar-KW" sz="2400" dirty="0">
                <a:solidFill>
                  <a:schemeClr val="tx2"/>
                </a:solidFill>
                <a:latin typeface="Calibri" pitchFamily="34" charset="0"/>
                <a:cs typeface="mohammad bold art 1" pitchFamily="2" charset="-78"/>
              </a:rPr>
              <a:t>يجب أن تقوم الشركة بوضع نظم وآليات لتقييم أداء كل عضو من أعضاء مجلس الإدارة والإدارة التنفيذية بشكل دوري، وذلك من خلال وضع مجموعة من مؤشرات قياس الأداء ترتبط بمدى تحقيق الأهداف الاستراتيجية للشركة وجودة إدارة المخاطر وكفاية أنظمة الرقابة الداخلية، وأن تكون إجراءات تقييم وقياس الأداء مكتوبة بشكل واضح وبشفافية وأن يتم الإفصاح عنها لكافة العاملين</a:t>
            </a:r>
          </a:p>
          <a:p>
            <a:pPr marL="285750" algn="just" rtl="1" fontAlgn="base">
              <a:spcBef>
                <a:spcPct val="0"/>
              </a:spcBef>
              <a:spcAft>
                <a:spcPts val="600"/>
              </a:spcAft>
            </a:pPr>
            <a:r>
              <a:rPr lang="ar-KW" sz="2800" u="sng" dirty="0">
                <a:solidFill>
                  <a:srgbClr val="B39019"/>
                </a:solidFill>
                <a:latin typeface="Calibri" pitchFamily="34" charset="0"/>
                <a:cs typeface="mohammad bold art 1" pitchFamily="2" charset="-78"/>
              </a:rPr>
              <a:t>الأخطاء المتكررة المتعلقة بالمادة المذكورة أعلاه:</a:t>
            </a:r>
          </a:p>
          <a:p>
            <a:pPr marL="285750" algn="just" rtl="1" fontAlgn="base">
              <a:spcBef>
                <a:spcPct val="0"/>
              </a:spcBef>
              <a:spcAft>
                <a:spcPts val="600"/>
              </a:spcAft>
            </a:pPr>
            <a:r>
              <a:rPr lang="ar-KW" sz="2400" dirty="0">
                <a:solidFill>
                  <a:schemeClr val="tx2"/>
                </a:solidFill>
                <a:latin typeface="Calibri" pitchFamily="34" charset="0"/>
                <a:cs typeface="mohammad bold art 1" pitchFamily="2" charset="-78"/>
              </a:rPr>
              <a:t>1. عدم قيام </a:t>
            </a:r>
            <a:r>
              <a:rPr lang="ar-KW" sz="2400">
                <a:solidFill>
                  <a:schemeClr val="tx2"/>
                </a:solidFill>
                <a:latin typeface="Calibri" pitchFamily="34" charset="0"/>
                <a:cs typeface="mohammad bold art 1" pitchFamily="2" charset="-78"/>
              </a:rPr>
              <a:t>الشركة بتقييم </a:t>
            </a:r>
            <a:r>
              <a:rPr lang="ar-KW" sz="2400" dirty="0">
                <a:solidFill>
                  <a:schemeClr val="tx2"/>
                </a:solidFill>
                <a:latin typeface="Calibri" pitchFamily="34" charset="0"/>
                <a:cs typeface="mohammad bold art 1" pitchFamily="2" charset="-78"/>
              </a:rPr>
              <a:t>أداء كل عضو من أعضاء مجلس الإدارة.</a:t>
            </a:r>
          </a:p>
          <a:p>
            <a:pPr marL="285750" algn="just" rtl="1" fontAlgn="base">
              <a:spcBef>
                <a:spcPct val="0"/>
              </a:spcBef>
              <a:spcAft>
                <a:spcPts val="600"/>
              </a:spcAft>
            </a:pPr>
            <a:r>
              <a:rPr lang="ar-KW" sz="2400" dirty="0">
                <a:solidFill>
                  <a:schemeClr val="tx2"/>
                </a:solidFill>
                <a:latin typeface="Calibri" pitchFamily="34" charset="0"/>
                <a:cs typeface="mohammad bold art 1" pitchFamily="2" charset="-78"/>
              </a:rPr>
              <a:t>2. عدم قيام الشركة بتقييم أداء رئيس مجلس الإدارة.</a:t>
            </a:r>
          </a:p>
          <a:p>
            <a:pPr marL="285750" algn="just" rtl="1" fontAlgn="base">
              <a:spcBef>
                <a:spcPct val="0"/>
              </a:spcBef>
              <a:spcAft>
                <a:spcPts val="600"/>
              </a:spcAft>
            </a:pPr>
            <a:endParaRPr lang="ar-KW" sz="2000" dirty="0">
              <a:solidFill>
                <a:schemeClr val="tx2"/>
              </a:solidFill>
              <a:latin typeface="Calibri" pitchFamily="34" charset="0"/>
              <a:cs typeface="mohammad bold art 1" pitchFamily="2" charset="-78"/>
            </a:endParaRPr>
          </a:p>
        </p:txBody>
      </p:sp>
      <p:sp>
        <p:nvSpPr>
          <p:cNvPr id="7" name="Title 4">
            <a:extLst>
              <a:ext uri="{FF2B5EF4-FFF2-40B4-BE49-F238E27FC236}">
                <a16:creationId xmlns:a16="http://schemas.microsoft.com/office/drawing/2014/main" id="{D6034CB3-4CF4-0AC8-C378-AA95ACD05D37}"/>
              </a:ext>
            </a:extLst>
          </p:cNvPr>
          <p:cNvSpPr txBox="1">
            <a:spLocks/>
          </p:cNvSpPr>
          <p:nvPr/>
        </p:nvSpPr>
        <p:spPr>
          <a:xfrm>
            <a:off x="223917" y="1181384"/>
            <a:ext cx="11744165" cy="8123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kumimoji="0" lang="ar-KW" sz="2800" b="1" i="0" u="none" strike="noStrike" kern="1200" cap="none" spc="0" normalizeH="0" baseline="0" noProof="0" dirty="0">
                <a:ln>
                  <a:noFill/>
                </a:ln>
                <a:solidFill>
                  <a:srgbClr val="B39019"/>
                </a:solidFill>
                <a:effectLst/>
                <a:uLnTx/>
                <a:uFillTx/>
                <a:latin typeface="Calibri" pitchFamily="34" charset="0"/>
                <a:ea typeface="+mj-ea"/>
                <a:cs typeface="mohammad bold art 1" pitchFamily="2" charset="-78"/>
              </a:rPr>
              <a:t>الجزء </a:t>
            </a:r>
            <a:r>
              <a:rPr kumimoji="0" lang="ar-KW" sz="2900" b="1" i="0" u="none" strike="noStrike" kern="1200" cap="none" spc="0" normalizeH="0" baseline="0" noProof="0" dirty="0">
                <a:ln>
                  <a:noFill/>
                </a:ln>
                <a:solidFill>
                  <a:srgbClr val="B39019"/>
                </a:solidFill>
                <a:effectLst/>
                <a:uLnTx/>
                <a:uFillTx/>
                <a:latin typeface="Sakkal Majalla" pitchFamily="2" charset="-78"/>
                <a:ea typeface="+mj-ea"/>
                <a:cs typeface="mohammad bold art 1" pitchFamily="2" charset="-78"/>
              </a:rPr>
              <a:t>الثالث</a:t>
            </a:r>
            <a:r>
              <a:rPr kumimoji="0" lang="ar-KW" sz="2800" b="1" i="0" u="none" strike="noStrike" kern="1200" cap="none" spc="0" normalizeH="0" baseline="0" noProof="0" dirty="0">
                <a:ln>
                  <a:noFill/>
                </a:ln>
                <a:solidFill>
                  <a:srgbClr val="B39019"/>
                </a:solidFill>
                <a:effectLst/>
                <a:uLnTx/>
                <a:uFillTx/>
                <a:latin typeface="Calibri" pitchFamily="34" charset="0"/>
                <a:ea typeface="+mj-ea"/>
                <a:cs typeface="mohammad bold art 1" pitchFamily="2" charset="-78"/>
              </a:rPr>
              <a:t>/الملاحظات التي يتكرر رصدها من قبل إدارة الرقابة الميدانية من خلال مهام التفتيش الميداني والمتعلقة بالكتاب الخامس عشر (حوكمة الشركات):</a:t>
            </a:r>
            <a:endParaRPr lang="en-GB" sz="2800" dirty="0">
              <a:solidFill>
                <a:srgbClr val="B39019"/>
              </a:solidFill>
            </a:endParaRPr>
          </a:p>
        </p:txBody>
      </p:sp>
    </p:spTree>
    <p:extLst>
      <p:ext uri="{BB962C8B-B14F-4D97-AF65-F5344CB8AC3E}">
        <p14:creationId xmlns:p14="http://schemas.microsoft.com/office/powerpoint/2010/main" val="27733805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223917" y="2880098"/>
            <a:ext cx="11744165" cy="1449164"/>
          </a:xfrm>
        </p:spPr>
        <p:txBody>
          <a:bodyPr>
            <a:noAutofit/>
          </a:bodyPr>
          <a:lstStyle/>
          <a:p>
            <a:r>
              <a:rPr lang="ar-KW" sz="7200" b="1" dirty="0">
                <a:solidFill>
                  <a:srgbClr val="B39019"/>
                </a:solidFill>
                <a:cs typeface="mohammad bold art 1" pitchFamily="2" charset="-78"/>
              </a:rPr>
              <a:t>الأسئلة</a:t>
            </a:r>
            <a:endParaRPr lang="en-GB" sz="2800" dirty="0">
              <a:solidFill>
                <a:srgbClr val="B39019"/>
              </a:solidFill>
            </a:endParaRPr>
          </a:p>
        </p:txBody>
      </p:sp>
    </p:spTree>
    <p:extLst>
      <p:ext uri="{BB962C8B-B14F-4D97-AF65-F5344CB8AC3E}">
        <p14:creationId xmlns:p14="http://schemas.microsoft.com/office/powerpoint/2010/main" val="3798038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6118428" y="981630"/>
            <a:ext cx="5939246" cy="1072197"/>
          </a:xfrm>
        </p:spPr>
        <p:txBody>
          <a:bodyPr>
            <a:normAutofit fontScale="90000"/>
          </a:bodyPr>
          <a:lstStyle/>
          <a:p>
            <a:r>
              <a:rPr lang="ar-KW" b="1" dirty="0">
                <a:solidFill>
                  <a:srgbClr val="B39019"/>
                </a:solidFill>
                <a:latin typeface="Sakkal Majalla" pitchFamily="2" charset="-78"/>
                <a:cs typeface="mohammad bold art 1" pitchFamily="2" charset="-78"/>
              </a:rPr>
              <a:t>محتوى أعمال الورشة</a:t>
            </a:r>
            <a:endParaRPr lang="en-GB"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2152527"/>
            <a:ext cx="11277600" cy="4262705"/>
          </a:xfrm>
          <a:prstGeom prst="rect">
            <a:avLst/>
          </a:prstGeom>
        </p:spPr>
        <p:txBody>
          <a:bodyPr wrap="square">
            <a:spAutoFit/>
          </a:bodyPr>
          <a:lstStyle/>
          <a:p>
            <a:pPr marL="400050" lvl="1" indent="0" algn="r" rtl="1" fontAlgn="base">
              <a:spcBef>
                <a:spcPct val="0"/>
              </a:spcBef>
              <a:spcAft>
                <a:spcPts val="600"/>
              </a:spcAft>
              <a:buNone/>
            </a:pPr>
            <a:r>
              <a:rPr lang="ar-KW" sz="2400" b="1" u="sng" dirty="0">
                <a:solidFill>
                  <a:schemeClr val="tx2"/>
                </a:solidFill>
                <a:latin typeface="Calibri" pitchFamily="34" charset="0"/>
                <a:cs typeface="mohammad bold art 1" pitchFamily="2" charset="-78"/>
              </a:rPr>
              <a:t>وفيما يلي نستعرض محتوى ورشة العمل</a:t>
            </a:r>
            <a:endParaRPr lang="ar-KW" sz="200" dirty="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400" u="sng" dirty="0">
                <a:solidFill>
                  <a:srgbClr val="B39019"/>
                </a:solidFill>
                <a:latin typeface="Calibri" pitchFamily="34" charset="0"/>
                <a:cs typeface="mohammad bold art 1" pitchFamily="2" charset="-78"/>
              </a:rPr>
              <a:t>الجزء الأول: </a:t>
            </a:r>
          </a:p>
          <a:p>
            <a:pPr marL="925200" lvl="3" algn="just" rtl="1" fontAlgn="base">
              <a:spcBef>
                <a:spcPct val="0"/>
              </a:spcBef>
              <a:spcAft>
                <a:spcPts val="600"/>
              </a:spcAft>
            </a:pPr>
            <a:r>
              <a:rPr lang="ar-KW" sz="2000" dirty="0">
                <a:solidFill>
                  <a:schemeClr val="tx2"/>
                </a:solidFill>
                <a:latin typeface="Calibri" pitchFamily="34" charset="0"/>
                <a:cs typeface="mohammad bold art 1" pitchFamily="2" charset="-78"/>
              </a:rPr>
              <a:t>الملاحظات التي يتكرر رصدها من قبل إدارة الرقابة الميدانية من خلال مهام التفتيش الميداني والمتعلقة بالكتاب العاشر (الإفصاح والشفافية).</a:t>
            </a:r>
            <a:endParaRPr lang="ar-KW" sz="500" dirty="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400" u="sng" dirty="0">
                <a:solidFill>
                  <a:srgbClr val="B39019"/>
                </a:solidFill>
                <a:latin typeface="Calibri" pitchFamily="34" charset="0"/>
                <a:cs typeface="mohammad bold art 1" pitchFamily="2" charset="-78"/>
              </a:rPr>
              <a:t>الجزء الثاني:</a:t>
            </a:r>
          </a:p>
          <a:p>
            <a:pPr marL="925200" lvl="3" algn="just" rtl="1" fontAlgn="base">
              <a:spcBef>
                <a:spcPct val="0"/>
              </a:spcBef>
              <a:spcAft>
                <a:spcPts val="600"/>
              </a:spcAft>
            </a:pPr>
            <a:r>
              <a:rPr lang="ar-KW" sz="2000" dirty="0">
                <a:solidFill>
                  <a:schemeClr val="tx2"/>
                </a:solidFill>
                <a:latin typeface="Calibri" pitchFamily="34" charset="0"/>
                <a:cs typeface="mohammad bold art 1" pitchFamily="2" charset="-78"/>
              </a:rPr>
              <a:t>الملاحظات التي يتكرر رصدها من قبل إدارة الرقابة الميدانية من خلال مهام التفتيش الميداني والمتعلقة بالكتاب الحادي عشر (التعامل في الأوراق المالية).</a:t>
            </a:r>
            <a:endParaRPr lang="ar-KW" sz="500" dirty="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400" u="sng" dirty="0">
                <a:solidFill>
                  <a:srgbClr val="B39019"/>
                </a:solidFill>
                <a:latin typeface="Calibri" pitchFamily="34" charset="0"/>
                <a:cs typeface="mohammad bold art 1" pitchFamily="2" charset="-78"/>
              </a:rPr>
              <a:t>الجزء الثالث:</a:t>
            </a:r>
          </a:p>
          <a:p>
            <a:pPr marL="925200" lvl="3" algn="just" rtl="1" fontAlgn="base">
              <a:spcBef>
                <a:spcPct val="0"/>
              </a:spcBef>
              <a:spcAft>
                <a:spcPts val="600"/>
              </a:spcAft>
            </a:pPr>
            <a:r>
              <a:rPr lang="ar-KW" sz="2000" dirty="0">
                <a:solidFill>
                  <a:srgbClr val="44546A"/>
                </a:solidFill>
                <a:latin typeface="Calibri" pitchFamily="34" charset="0"/>
                <a:cs typeface="mohammad bold art 1" pitchFamily="2" charset="-78"/>
              </a:rPr>
              <a:t>الملاحظات التي يتكرر رصدها من قبل إدارة الرقابة الميدانية من خلال مهام التفتيش الميداني والمتعلقة بالكتاب الخامس عشر (حوكمة الشركات).</a:t>
            </a:r>
            <a:endParaRPr lang="ar-KW" sz="500" dirty="0">
              <a:solidFill>
                <a:srgbClr val="44546A"/>
              </a:solidFill>
              <a:latin typeface="Calibri" pitchFamily="34" charset="0"/>
              <a:cs typeface="mohammad bold art 1" pitchFamily="2" charset="-78"/>
            </a:endParaRPr>
          </a:p>
          <a:p>
            <a:pPr marL="925200" lvl="3" indent="0" algn="just" rtl="1" fontAlgn="base">
              <a:spcBef>
                <a:spcPct val="0"/>
              </a:spcBef>
              <a:spcAft>
                <a:spcPts val="600"/>
              </a:spcAft>
              <a:buNone/>
            </a:pPr>
            <a:endParaRPr lang="ar-KW" sz="2000" dirty="0">
              <a:solidFill>
                <a:schemeClr val="tx2"/>
              </a:solidFill>
              <a:highlight>
                <a:srgbClr val="FFFF00"/>
              </a:highlight>
              <a:latin typeface="Calibri" pitchFamily="34" charset="0"/>
              <a:cs typeface="mohammad bold art 1" pitchFamily="2" charset="-78"/>
            </a:endParaRPr>
          </a:p>
        </p:txBody>
      </p:sp>
    </p:spTree>
    <p:extLst>
      <p:ext uri="{BB962C8B-B14F-4D97-AF65-F5344CB8AC3E}">
        <p14:creationId xmlns:p14="http://schemas.microsoft.com/office/powerpoint/2010/main" val="3834634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anim calcmode="lin" valueType="num">
                                      <p:cBhvr additive="base">
                                        <p:cTn id="25"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223917" y="2880098"/>
            <a:ext cx="11744165" cy="1449164"/>
          </a:xfrm>
        </p:spPr>
        <p:txBody>
          <a:bodyPr>
            <a:noAutofit/>
          </a:bodyPr>
          <a:lstStyle/>
          <a:p>
            <a:r>
              <a:rPr lang="ar-KW" sz="7200" b="1" dirty="0">
                <a:solidFill>
                  <a:srgbClr val="B39019"/>
                </a:solidFill>
                <a:cs typeface="mohammad bold art 1" pitchFamily="2" charset="-78"/>
              </a:rPr>
              <a:t>شــكــراً</a:t>
            </a:r>
            <a:endParaRPr lang="en-GB" sz="2800" dirty="0">
              <a:solidFill>
                <a:srgbClr val="B39019"/>
              </a:solidFill>
            </a:endParaRPr>
          </a:p>
        </p:txBody>
      </p:sp>
    </p:spTree>
    <p:extLst>
      <p:ext uri="{BB962C8B-B14F-4D97-AF65-F5344CB8AC3E}">
        <p14:creationId xmlns:p14="http://schemas.microsoft.com/office/powerpoint/2010/main" val="2825329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83673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3200" b="1" dirty="0">
                <a:solidFill>
                  <a:srgbClr val="B39019"/>
                </a:solidFill>
                <a:latin typeface="Sakkal Majalla" pitchFamily="2" charset="-78"/>
                <a:cs typeface="mohammad bold art 1" pitchFamily="2" charset="-78"/>
              </a:rPr>
              <a:t>الجزء الأول/ ملاحظات فرق التفتيش الميداني المتكررة والمتعلقة بالكتاب العاشر:</a:t>
            </a:r>
            <a:endParaRPr lang="en-GB" sz="32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1898470"/>
            <a:ext cx="11277600" cy="1200329"/>
          </a:xfrm>
          <a:prstGeom prst="rect">
            <a:avLst/>
          </a:prstGeom>
        </p:spPr>
        <p:txBody>
          <a:bodyPr wrap="square">
            <a:spAutoFit/>
          </a:bodyPr>
          <a:lstStyle/>
          <a:p>
            <a:pPr marL="285750" indent="0" algn="just" rtl="1" fontAlgn="base">
              <a:spcBef>
                <a:spcPct val="0"/>
              </a:spcBef>
              <a:spcAft>
                <a:spcPts val="600"/>
              </a:spcAft>
              <a:buNone/>
            </a:pPr>
            <a:r>
              <a:rPr lang="ar-KW" sz="2400" dirty="0">
                <a:solidFill>
                  <a:schemeClr val="tx2"/>
                </a:solidFill>
                <a:latin typeface="Calibri" pitchFamily="34" charset="0"/>
                <a:cs typeface="mohammad bold art 1" pitchFamily="2" charset="-78"/>
              </a:rPr>
              <a:t>تجدون أدناه أهم مواد الكتاب العاشر (الإفصاح والشفافية) من اللائحة التنفيذية لقانون الهيئة، والتي لاحظت فرق التفتيش الميداني التابعة للهيئة تكرار رصدها, وذلك على النحو التالي:</a:t>
            </a:r>
          </a:p>
        </p:txBody>
      </p:sp>
      <p:graphicFrame>
        <p:nvGraphicFramePr>
          <p:cNvPr id="6" name="Table 5">
            <a:extLst>
              <a:ext uri="{FF2B5EF4-FFF2-40B4-BE49-F238E27FC236}">
                <a16:creationId xmlns:a16="http://schemas.microsoft.com/office/drawing/2014/main" id="{064636E0-01E3-8DDB-2D09-3E6175BECB27}"/>
              </a:ext>
            </a:extLst>
          </p:cNvPr>
          <p:cNvGraphicFramePr>
            <a:graphicFrameLocks noGrp="1"/>
          </p:cNvGraphicFramePr>
          <p:nvPr>
            <p:extLst>
              <p:ext uri="{D42A27DB-BD31-4B8C-83A1-F6EECF244321}">
                <p14:modId xmlns:p14="http://schemas.microsoft.com/office/powerpoint/2010/main" val="2469329062"/>
              </p:ext>
            </p:extLst>
          </p:nvPr>
        </p:nvGraphicFramePr>
        <p:xfrm>
          <a:off x="1373051" y="3318239"/>
          <a:ext cx="9445898" cy="2338088"/>
        </p:xfrm>
        <a:graphic>
          <a:graphicData uri="http://schemas.openxmlformats.org/drawingml/2006/table">
            <a:tbl>
              <a:tblPr firstRow="1" bandRow="1">
                <a:tableStyleId>{F5AB1C69-6EDB-4FF4-983F-18BD219EF322}</a:tableStyleId>
              </a:tblPr>
              <a:tblGrid>
                <a:gridCol w="4722949">
                  <a:extLst>
                    <a:ext uri="{9D8B030D-6E8A-4147-A177-3AD203B41FA5}">
                      <a16:colId xmlns:a16="http://schemas.microsoft.com/office/drawing/2014/main" val="457618261"/>
                    </a:ext>
                  </a:extLst>
                </a:gridCol>
                <a:gridCol w="4722949">
                  <a:extLst>
                    <a:ext uri="{9D8B030D-6E8A-4147-A177-3AD203B41FA5}">
                      <a16:colId xmlns:a16="http://schemas.microsoft.com/office/drawing/2014/main" val="3193618269"/>
                    </a:ext>
                  </a:extLst>
                </a:gridCol>
              </a:tblGrid>
              <a:tr h="58452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KW" sz="2400" b="1" dirty="0">
                          <a:solidFill>
                            <a:schemeClr val="tx2"/>
                          </a:solidFill>
                          <a:latin typeface="Calibri" pitchFamily="34" charset="0"/>
                          <a:cs typeface="mohammad bold art 1" pitchFamily="2" charset="-78"/>
                        </a:rPr>
                        <a:t>المادة (4-2-1)</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KW" sz="2400" b="1" kern="1200" dirty="0">
                          <a:solidFill>
                            <a:schemeClr val="tx2"/>
                          </a:solidFill>
                          <a:latin typeface="Abadi" panose="020B0604020104020204" pitchFamily="34" charset="0"/>
                          <a:ea typeface="+mn-ea"/>
                          <a:cs typeface="mohammad bold art 1" pitchFamily="2" charset="-78"/>
                        </a:rPr>
                        <a:t>المادة (1-3-3)</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13327929"/>
                  </a:ext>
                </a:extLst>
              </a:tr>
              <a:tr h="584522">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KW" sz="2400" b="1" dirty="0">
                          <a:solidFill>
                            <a:schemeClr val="tx2"/>
                          </a:solidFill>
                          <a:latin typeface="Calibri" pitchFamily="34" charset="0"/>
                          <a:cs typeface="mohammad bold art 1" pitchFamily="2" charset="-78"/>
                        </a:rPr>
                        <a:t>المادة (4-7-1)</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KW" sz="2400" b="1" dirty="0">
                          <a:solidFill>
                            <a:schemeClr val="tx2"/>
                          </a:solidFill>
                          <a:latin typeface="Abadi" panose="020B0604020104020204" pitchFamily="34" charset="0"/>
                          <a:cs typeface="mohammad bold art 1" pitchFamily="2" charset="-78"/>
                        </a:rPr>
                        <a:t>المادة (3-1-2)</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3699862"/>
                  </a:ext>
                </a:extLst>
              </a:tr>
              <a:tr h="58452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KW" sz="2400" b="1" dirty="0">
                          <a:solidFill>
                            <a:schemeClr val="tx2"/>
                          </a:solidFill>
                          <a:latin typeface="Calibri" pitchFamily="34" charset="0"/>
                          <a:cs typeface="mohammad bold art 1" pitchFamily="2" charset="-78"/>
                        </a:rPr>
                        <a:t>المادة (4-7-2)</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KW" sz="2400" b="1" dirty="0">
                          <a:solidFill>
                            <a:schemeClr val="tx2"/>
                          </a:solidFill>
                          <a:latin typeface="Calibri" pitchFamily="34" charset="0"/>
                          <a:cs typeface="mohammad bold art 1" pitchFamily="2" charset="-78"/>
                        </a:rPr>
                        <a:t>المادة (3-5-1)</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11950613"/>
                  </a:ext>
                </a:extLst>
              </a:tr>
              <a:tr h="58452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KW" sz="2400" b="1" dirty="0">
                          <a:solidFill>
                            <a:schemeClr val="tx2"/>
                          </a:solidFill>
                          <a:latin typeface="Calibri" pitchFamily="34" charset="0"/>
                          <a:cs typeface="mohammad bold art 1" pitchFamily="2" charset="-78"/>
                        </a:rPr>
                        <a:t>الملحق (9)</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KW" sz="2400" b="1" dirty="0">
                          <a:solidFill>
                            <a:schemeClr val="tx2"/>
                          </a:solidFill>
                          <a:latin typeface="Calibri" pitchFamily="34" charset="0"/>
                          <a:cs typeface="mohammad bold art 1" pitchFamily="2" charset="-78"/>
                        </a:rPr>
                        <a:t>المادة (4-1-1)</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65937761"/>
                  </a:ext>
                </a:extLst>
              </a:tr>
            </a:tbl>
          </a:graphicData>
        </a:graphic>
      </p:graphicFrame>
    </p:spTree>
    <p:extLst>
      <p:ext uri="{BB962C8B-B14F-4D97-AF65-F5344CB8AC3E}">
        <p14:creationId xmlns:p14="http://schemas.microsoft.com/office/powerpoint/2010/main" val="3499583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2800" b="1" dirty="0">
                <a:solidFill>
                  <a:srgbClr val="B39019"/>
                </a:solidFill>
                <a:latin typeface="Sakkal Majalla" pitchFamily="2" charset="-78"/>
                <a:cs typeface="mohammad bold art 1" pitchFamily="2" charset="-78"/>
              </a:rPr>
              <a:t>الجزء الأول/ </a:t>
            </a:r>
            <a:r>
              <a:rPr lang="ar-KW" sz="2800" b="1" dirty="0">
                <a:solidFill>
                  <a:srgbClr val="B39019"/>
                </a:solidFill>
                <a:latin typeface="Calibri" pitchFamily="34" charset="0"/>
                <a:cs typeface="mohammad bold art 1" pitchFamily="2" charset="-78"/>
              </a:rPr>
              <a:t>الملاحظات التي يتكرر رصدها من قبل إدارة الرقابة الميدانية من خلال مهام التفتيش الميداني والمتعلقة بالكتاب العاشر (الإفصاح والشفافية):</a:t>
            </a:r>
            <a:endParaRPr lang="en-GB" sz="28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2281734"/>
            <a:ext cx="11277600" cy="4216539"/>
          </a:xfrm>
          <a:prstGeom prst="rect">
            <a:avLst/>
          </a:prstGeom>
        </p:spPr>
        <p:txBody>
          <a:bodyPr wrap="square">
            <a:spAutoFit/>
          </a:bodyPr>
          <a:lstStyle/>
          <a:p>
            <a:pPr lvl="0" algn="just" rtl="1" fontAlgn="base">
              <a:spcBef>
                <a:spcPts val="1200"/>
              </a:spcBef>
              <a:spcAft>
                <a:spcPts val="600"/>
              </a:spcAft>
            </a:pPr>
            <a:r>
              <a:rPr lang="ar-KW" sz="2600" u="sng" dirty="0">
                <a:solidFill>
                  <a:srgbClr val="B39019"/>
                </a:solidFill>
                <a:latin typeface="Calibri" pitchFamily="34" charset="0"/>
                <a:cs typeface="mohammad bold art 1" pitchFamily="2" charset="-78"/>
              </a:rPr>
              <a:t>المادة (1-3-3):</a:t>
            </a:r>
          </a:p>
          <a:p>
            <a:pPr marL="285750" algn="just" rtl="1" fontAlgn="base">
              <a:spcBef>
                <a:spcPct val="0"/>
              </a:spcBef>
              <a:spcAft>
                <a:spcPts val="600"/>
              </a:spcAft>
            </a:pPr>
            <a:r>
              <a:rPr lang="ar-KW" sz="2400" dirty="0">
                <a:solidFill>
                  <a:schemeClr val="tx2"/>
                </a:solidFill>
                <a:latin typeface="Calibri" pitchFamily="34" charset="0"/>
                <a:cs typeface="mohammad bold art 1" pitchFamily="2" charset="-78"/>
              </a:rPr>
              <a:t>تلتزم الشركة المدرجة بعدم عقد اجتماع مجلس الإدارة أثناء فترة التداول، وذلك منعاً لتسريب الأخبار من ذلك الاجتماع، مع الالتزام بالإفصاح عن نتائج أعمال اجتماع مجلس الإدارة بالنسبة للأمور الواردة في الملحق رقم (9) من هذا الكتاب، وذلك قبل خمسة عشر دقيقة على الأقل من بدء جلسة التداول اللاحقة لذلك الاجتماع. </a:t>
            </a:r>
          </a:p>
          <a:p>
            <a:pPr marL="285750" algn="just" rtl="1" fontAlgn="base">
              <a:spcBef>
                <a:spcPct val="0"/>
              </a:spcBef>
              <a:spcAft>
                <a:spcPts val="600"/>
              </a:spcAft>
            </a:pPr>
            <a:endParaRPr lang="ar-KW" sz="2100" dirty="0">
              <a:solidFill>
                <a:schemeClr val="tx2"/>
              </a:solidFill>
              <a:latin typeface="Calibri" pitchFamily="34" charset="0"/>
              <a:cs typeface="mohammad bold art 1" pitchFamily="2" charset="-78"/>
            </a:endParaRPr>
          </a:p>
          <a:p>
            <a:pPr marL="285750" algn="just" rtl="1" fontAlgn="base">
              <a:spcBef>
                <a:spcPct val="0"/>
              </a:spcBef>
              <a:spcAft>
                <a:spcPts val="600"/>
              </a:spcAft>
            </a:pPr>
            <a:r>
              <a:rPr lang="ar-KW" sz="2600" u="sng" dirty="0">
                <a:solidFill>
                  <a:srgbClr val="B39019"/>
                </a:solidFill>
                <a:latin typeface="Calibri" pitchFamily="34" charset="0"/>
                <a:cs typeface="mohammad bold art 1" pitchFamily="2" charset="-78"/>
              </a:rPr>
              <a:t>الأخطاء المتكررة المتعلقة بالمادة المذكورة أعلاه:</a:t>
            </a:r>
            <a:endParaRPr lang="ar-KW" sz="2600" dirty="0">
              <a:solidFill>
                <a:schemeClr val="tx2"/>
              </a:solidFill>
              <a:latin typeface="Calibri" pitchFamily="34" charset="0"/>
              <a:cs typeface="mohammad bold art 1" pitchFamily="2" charset="-78"/>
            </a:endParaRPr>
          </a:p>
          <a:p>
            <a:pPr marL="285750" algn="just" rtl="1" fontAlgn="base">
              <a:spcBef>
                <a:spcPct val="0"/>
              </a:spcBef>
              <a:spcAft>
                <a:spcPts val="600"/>
              </a:spcAft>
            </a:pPr>
            <a:r>
              <a:rPr lang="ar-KW" sz="2400" dirty="0">
                <a:solidFill>
                  <a:schemeClr val="tx2"/>
                </a:solidFill>
                <a:latin typeface="Calibri" pitchFamily="34" charset="0"/>
                <a:cs typeface="mohammad bold art 1" pitchFamily="2" charset="-78"/>
              </a:rPr>
              <a:t>قيام الشركات بالاجتماع في أوقات التداول.</a:t>
            </a:r>
            <a:endParaRPr lang="ar-KW" sz="2400" u="sng" dirty="0">
              <a:solidFill>
                <a:srgbClr val="B39019"/>
              </a:solidFill>
              <a:latin typeface="Calibri" pitchFamily="34" charset="0"/>
              <a:cs typeface="mohammad bold art 1" pitchFamily="2" charset="-78"/>
            </a:endParaRPr>
          </a:p>
          <a:p>
            <a:pPr marL="285750" algn="just" rtl="1" fontAlgn="base">
              <a:spcBef>
                <a:spcPct val="0"/>
              </a:spcBef>
              <a:spcAft>
                <a:spcPts val="600"/>
              </a:spcAft>
            </a:pPr>
            <a:endParaRPr lang="ar-KW" sz="2400" u="sng" dirty="0">
              <a:solidFill>
                <a:srgbClr val="B39019"/>
              </a:solidFill>
              <a:latin typeface="Calibri" pitchFamily="34" charset="0"/>
              <a:cs typeface="mohammad bold art 1" pitchFamily="2" charset="-78"/>
            </a:endParaRPr>
          </a:p>
          <a:p>
            <a:pPr marL="285750" algn="just" rtl="1" fontAlgn="base">
              <a:spcBef>
                <a:spcPct val="0"/>
              </a:spcBef>
              <a:spcAft>
                <a:spcPts val="600"/>
              </a:spcAft>
            </a:pPr>
            <a:endParaRPr lang="ar-KW" sz="21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2440187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anim calcmode="lin" valueType="num">
                                      <p:cBhvr additive="base">
                                        <p:cTn id="1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anim calcmode="lin" valueType="num">
                                      <p:cBhvr additive="base">
                                        <p:cTn id="1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additive="base">
                                        <p:cTn id="1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223917" y="1268376"/>
            <a:ext cx="11744165" cy="812336"/>
          </a:xfrm>
        </p:spPr>
        <p:txBody>
          <a:bodyPr>
            <a:noAutofit/>
          </a:bodyPr>
          <a:lstStyle/>
          <a:p>
            <a:pPr algn="r"/>
            <a:r>
              <a:rPr kumimoji="0" lang="ar-KW" sz="2800" b="1" i="0" u="none" strike="noStrike" kern="1200" cap="none" spc="0" normalizeH="0" baseline="0" noProof="0" dirty="0">
                <a:ln>
                  <a:noFill/>
                </a:ln>
                <a:solidFill>
                  <a:srgbClr val="B39019"/>
                </a:solidFill>
                <a:effectLst/>
                <a:uLnTx/>
                <a:uFillTx/>
                <a:latin typeface="Sakkal Majalla" pitchFamily="2" charset="-78"/>
                <a:ea typeface="+mj-ea"/>
                <a:cs typeface="mohammad bold art 1" pitchFamily="2" charset="-78"/>
              </a:rPr>
              <a:t>الجزء الأول/ </a:t>
            </a:r>
            <a:r>
              <a:rPr kumimoji="0" lang="ar-KW" sz="2800" b="1" i="0" u="none" strike="noStrike" kern="1200" cap="none" spc="0" normalizeH="0" baseline="0" noProof="0" dirty="0">
                <a:ln>
                  <a:noFill/>
                </a:ln>
                <a:solidFill>
                  <a:srgbClr val="B39019"/>
                </a:solidFill>
                <a:effectLst/>
                <a:uLnTx/>
                <a:uFillTx/>
                <a:latin typeface="Calibri" pitchFamily="34" charset="0"/>
                <a:ea typeface="+mj-ea"/>
                <a:cs typeface="mohammad bold art 1" pitchFamily="2" charset="-78"/>
              </a:rPr>
              <a:t>الملاحظات التي يتكرر رصدها من قبل إدارة الرقابة الميدانية من خلال مهام التفتيش الميداني والمتعلقة بالكتاب العاشر (الإفصاح والشفافية):</a:t>
            </a:r>
            <a:endParaRPr lang="en-GB" sz="28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2367459"/>
            <a:ext cx="11277600" cy="3862596"/>
          </a:xfrm>
          <a:prstGeom prst="rect">
            <a:avLst/>
          </a:prstGeom>
        </p:spPr>
        <p:txBody>
          <a:bodyPr wrap="square">
            <a:spAutoFit/>
          </a:bodyPr>
          <a:lstStyle/>
          <a:p>
            <a:pPr lvl="0" algn="just" rtl="1" fontAlgn="base">
              <a:spcBef>
                <a:spcPts val="1200"/>
              </a:spcBef>
              <a:spcAft>
                <a:spcPts val="600"/>
              </a:spcAft>
            </a:pPr>
            <a:r>
              <a:rPr lang="ar-KW" sz="2600" u="sng" dirty="0">
                <a:solidFill>
                  <a:srgbClr val="B39019"/>
                </a:solidFill>
                <a:latin typeface="Calibri" pitchFamily="34" charset="0"/>
                <a:cs typeface="mohammad bold art 1" pitchFamily="2" charset="-78"/>
              </a:rPr>
              <a:t>البند (2) من المادة (3-1-2):</a:t>
            </a:r>
          </a:p>
          <a:p>
            <a:pPr marL="285750" algn="justLow" rtl="1" fontAlgn="base">
              <a:spcBef>
                <a:spcPct val="0"/>
              </a:spcBef>
              <a:spcAft>
                <a:spcPts val="600"/>
              </a:spcAft>
            </a:pPr>
            <a:r>
              <a:rPr lang="ar-KW" sz="2400" dirty="0">
                <a:solidFill>
                  <a:schemeClr val="tx2"/>
                </a:solidFill>
                <a:latin typeface="Calibri" pitchFamily="34" charset="0"/>
                <a:cs typeface="mohammad bold art 1" pitchFamily="2" charset="-78"/>
              </a:rPr>
              <a:t>يكون الشخص مطلعاً لدى شركة مدرجة في الأحوال التالية:</a:t>
            </a:r>
          </a:p>
          <a:p>
            <a:pPr marL="285750" algn="justLow" rtl="1" fontAlgn="base">
              <a:spcBef>
                <a:spcPct val="0"/>
              </a:spcBef>
              <a:spcAft>
                <a:spcPts val="600"/>
              </a:spcAft>
            </a:pPr>
            <a:r>
              <a:rPr lang="ar-KW" sz="2400" dirty="0">
                <a:solidFill>
                  <a:schemeClr val="tx2"/>
                </a:solidFill>
                <a:latin typeface="Calibri" pitchFamily="34" charset="0"/>
                <a:cs typeface="mohammad bold art 1" pitchFamily="2" charset="-78"/>
              </a:rPr>
              <a:t>...</a:t>
            </a:r>
          </a:p>
          <a:p>
            <a:pPr marL="285750" algn="justLow" rtl="1" fontAlgn="base">
              <a:spcBef>
                <a:spcPct val="0"/>
              </a:spcBef>
              <a:spcAft>
                <a:spcPts val="600"/>
              </a:spcAft>
            </a:pPr>
            <a:r>
              <a:rPr lang="ar-KW" sz="2400" dirty="0">
                <a:solidFill>
                  <a:schemeClr val="tx2"/>
                </a:solidFill>
                <a:latin typeface="Calibri" pitchFamily="34" charset="0"/>
                <a:cs typeface="mohammad bold art 1" pitchFamily="2" charset="-78"/>
              </a:rPr>
              <a:t>2. أي شخص أو جهة أخرى لديها اتصال مباشر معها وتكون لديها معلومات داخلية تتعلق بالشركة المدرجة وعملائها، ويدخل في ذلك – على سبيل المثال – الشركة الأم ومراقب الحسابات والجهات المصرفية والجهات الاستشارية ووكالات التصنيف الائتماني وشركات تقنية المعلومات والجهات التي يسند لها القيام بأحد الأنشطة التي تقوم بها الشركة المدرجة.</a:t>
            </a:r>
          </a:p>
          <a:p>
            <a:pPr marL="285750" algn="just" rtl="1" fontAlgn="base">
              <a:spcBef>
                <a:spcPct val="0"/>
              </a:spcBef>
              <a:spcAft>
                <a:spcPts val="600"/>
              </a:spcAft>
            </a:pPr>
            <a:r>
              <a:rPr lang="ar-KW" sz="2600" u="sng" dirty="0">
                <a:solidFill>
                  <a:srgbClr val="B39019"/>
                </a:solidFill>
                <a:latin typeface="Calibri" pitchFamily="34" charset="0"/>
                <a:cs typeface="mohammad bold art 1" pitchFamily="2" charset="-78"/>
              </a:rPr>
              <a:t>الأخطاء المتكررة المتعلقة بالمادة المذكورة أعلاه:</a:t>
            </a:r>
            <a:endParaRPr lang="ar-KW" sz="2600" dirty="0">
              <a:solidFill>
                <a:schemeClr val="tx2"/>
              </a:solidFill>
              <a:latin typeface="Calibri" pitchFamily="34" charset="0"/>
              <a:cs typeface="mohammad bold art 1" pitchFamily="2" charset="-78"/>
            </a:endParaRPr>
          </a:p>
          <a:p>
            <a:pPr marL="285750" algn="just" rtl="1" fontAlgn="base">
              <a:spcBef>
                <a:spcPct val="0"/>
              </a:spcBef>
              <a:spcAft>
                <a:spcPts val="600"/>
              </a:spcAft>
            </a:pPr>
            <a:r>
              <a:rPr lang="ar-KW" sz="2400" dirty="0">
                <a:solidFill>
                  <a:schemeClr val="tx2"/>
                </a:solidFill>
                <a:latin typeface="Calibri" pitchFamily="34" charset="0"/>
                <a:cs typeface="mohammad bold art 1" pitchFamily="2" charset="-78"/>
              </a:rPr>
              <a:t>عدم قيام الشركات بإدراج بعض الجهات ضمن قائمة الأشخاص المطلعين.</a:t>
            </a:r>
            <a:endParaRPr lang="ar-KW" sz="2400" u="sng" dirty="0">
              <a:solidFill>
                <a:srgbClr val="B39019"/>
              </a:solidFill>
              <a:latin typeface="Calibri" pitchFamily="34" charset="0"/>
              <a:cs typeface="mohammad bold art 1" pitchFamily="2" charset="-78"/>
            </a:endParaRPr>
          </a:p>
        </p:txBody>
      </p:sp>
    </p:spTree>
    <p:extLst>
      <p:ext uri="{BB962C8B-B14F-4D97-AF65-F5344CB8AC3E}">
        <p14:creationId xmlns:p14="http://schemas.microsoft.com/office/powerpoint/2010/main" val="3228259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 calcmode="lin" valueType="num">
                                      <p:cBhvr additive="base">
                                        <p:cTn id="1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 calcmode="lin" valueType="num">
                                      <p:cBhvr additive="base">
                                        <p:cTn id="1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 calcmode="lin" valueType="num">
                                      <p:cBhvr additive="base">
                                        <p:cTn id="2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 calcmode="lin" valueType="num">
                                      <p:cBhvr additive="base">
                                        <p:cTn id="2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kumimoji="0" lang="ar-KW" sz="2800" b="1" i="0" u="none" strike="noStrike" kern="1200" cap="none" spc="0" normalizeH="0" baseline="0" noProof="0" dirty="0">
                <a:ln>
                  <a:noFill/>
                </a:ln>
                <a:solidFill>
                  <a:srgbClr val="B39019"/>
                </a:solidFill>
                <a:effectLst/>
                <a:uLnTx/>
                <a:uFillTx/>
                <a:latin typeface="Sakkal Majalla" pitchFamily="2" charset="-78"/>
                <a:ea typeface="+mj-ea"/>
                <a:cs typeface="mohammad bold art 1" pitchFamily="2" charset="-78"/>
              </a:rPr>
              <a:t>الجزء الأول/ </a:t>
            </a:r>
            <a:r>
              <a:rPr kumimoji="0" lang="ar-KW" sz="2800" b="1" i="0" u="none" strike="noStrike" kern="1200" cap="none" spc="0" normalizeH="0" baseline="0" noProof="0" dirty="0">
                <a:ln>
                  <a:noFill/>
                </a:ln>
                <a:solidFill>
                  <a:srgbClr val="B39019"/>
                </a:solidFill>
                <a:effectLst/>
                <a:uLnTx/>
                <a:uFillTx/>
                <a:latin typeface="Calibri" pitchFamily="34" charset="0"/>
                <a:ea typeface="+mj-ea"/>
                <a:cs typeface="mohammad bold art 1" pitchFamily="2" charset="-78"/>
              </a:rPr>
              <a:t>الملاحظات التي يتكرر رصدها من قبل إدارة الرقابة الميدانية من خلال مهام التفتيش الميداني والمتعلقة بالكتاب العاشر (الإفصاح والشفافية):</a:t>
            </a:r>
            <a:endParaRPr lang="en-GB" sz="28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2169440"/>
            <a:ext cx="11277600" cy="4816703"/>
          </a:xfrm>
          <a:prstGeom prst="rect">
            <a:avLst/>
          </a:prstGeom>
        </p:spPr>
        <p:txBody>
          <a:bodyPr wrap="square">
            <a:spAutoFit/>
          </a:bodyPr>
          <a:lstStyle/>
          <a:p>
            <a:pPr lvl="0" algn="just" rtl="1" fontAlgn="base">
              <a:spcBef>
                <a:spcPts val="1200"/>
              </a:spcBef>
              <a:spcAft>
                <a:spcPts val="600"/>
              </a:spcAft>
            </a:pPr>
            <a:r>
              <a:rPr lang="ar-KW" sz="2400" u="sng" dirty="0">
                <a:solidFill>
                  <a:srgbClr val="B39019"/>
                </a:solidFill>
                <a:latin typeface="Calibri" pitchFamily="34" charset="0"/>
                <a:cs typeface="mohammad bold art 1" pitchFamily="2" charset="-78"/>
              </a:rPr>
              <a:t>البند (2) من المادة (3-5-1):</a:t>
            </a:r>
          </a:p>
          <a:p>
            <a:pPr marL="285750" algn="just" rtl="1" fontAlgn="base">
              <a:spcBef>
                <a:spcPct val="0"/>
              </a:spcBef>
              <a:spcAft>
                <a:spcPts val="600"/>
              </a:spcAft>
            </a:pPr>
            <a:r>
              <a:rPr lang="ar-KW" dirty="0">
                <a:solidFill>
                  <a:schemeClr val="tx2"/>
                </a:solidFill>
                <a:latin typeface="Calibri" pitchFamily="34" charset="0"/>
                <a:cs typeface="mohammad bold art 1" pitchFamily="2" charset="-78"/>
              </a:rPr>
              <a:t>يتعين على الشركة المدرجة إعداد قائمة بالأشخاص المطلعين لديها وفق الملحق رقم (5) من هذا الكتاب، وعليها تزويد الهيئة والبورصة بتلك القائمة مع مراعاة ما يلي:</a:t>
            </a:r>
          </a:p>
          <a:p>
            <a:pPr marL="285750" algn="just" rtl="1" fontAlgn="base">
              <a:spcBef>
                <a:spcPct val="0"/>
              </a:spcBef>
              <a:spcAft>
                <a:spcPts val="600"/>
              </a:spcAft>
            </a:pPr>
            <a:r>
              <a:rPr lang="ar-KW" dirty="0">
                <a:solidFill>
                  <a:schemeClr val="tx2"/>
                </a:solidFill>
                <a:latin typeface="Calibri" pitchFamily="34" charset="0"/>
                <a:cs typeface="mohammad bold art 1" pitchFamily="2" charset="-78"/>
              </a:rPr>
              <a:t>...</a:t>
            </a:r>
          </a:p>
          <a:p>
            <a:pPr marL="285750" algn="just" rtl="1" fontAlgn="base">
              <a:spcBef>
                <a:spcPct val="0"/>
              </a:spcBef>
              <a:spcAft>
                <a:spcPts val="600"/>
              </a:spcAft>
            </a:pPr>
            <a:r>
              <a:rPr lang="ar-KW" dirty="0">
                <a:solidFill>
                  <a:schemeClr val="tx2"/>
                </a:solidFill>
                <a:latin typeface="Calibri" pitchFamily="34" charset="0"/>
                <a:cs typeface="mohammad bold art 1" pitchFamily="2" charset="-78"/>
              </a:rPr>
              <a:t>2. يجب على الشركة المدرجة تحديث قائمة الأشخاص المطلعين، وتزويد الهيئة والبورصة بتلك القائمة المحدثة، خلال خمسة أيام عمل عند حدوث التالي:</a:t>
            </a:r>
          </a:p>
          <a:p>
            <a:pPr marL="285750" algn="just" rtl="1" fontAlgn="base">
              <a:spcBef>
                <a:spcPct val="0"/>
              </a:spcBef>
              <a:spcAft>
                <a:spcPts val="600"/>
              </a:spcAft>
            </a:pPr>
            <a:r>
              <a:rPr lang="ar-KW" dirty="0">
                <a:solidFill>
                  <a:schemeClr val="tx2"/>
                </a:solidFill>
                <a:latin typeface="Calibri" pitchFamily="34" charset="0"/>
                <a:cs typeface="mohammad bold art 1" pitchFamily="2" charset="-78"/>
              </a:rPr>
              <a:t>أ. عندما يطرأ تغيير في سبب ورود شخص موجود في القائمة.</a:t>
            </a:r>
          </a:p>
          <a:p>
            <a:pPr marL="285750" algn="just" rtl="1" fontAlgn="base">
              <a:spcBef>
                <a:spcPct val="0"/>
              </a:spcBef>
              <a:spcAft>
                <a:spcPts val="600"/>
              </a:spcAft>
            </a:pPr>
            <a:r>
              <a:rPr lang="ar-KW" dirty="0">
                <a:solidFill>
                  <a:schemeClr val="tx2"/>
                </a:solidFill>
                <a:latin typeface="Calibri" pitchFamily="34" charset="0"/>
                <a:cs typeface="mohammad bold art 1" pitchFamily="2" charset="-78"/>
              </a:rPr>
              <a:t>ب. عندما يصبح شخص غير وارد في القائمة شخصاً مطلعاً.</a:t>
            </a:r>
          </a:p>
          <a:p>
            <a:pPr marL="285750" algn="just" rtl="1" fontAlgn="base">
              <a:spcBef>
                <a:spcPct val="0"/>
              </a:spcBef>
              <a:spcAft>
                <a:spcPts val="600"/>
              </a:spcAft>
            </a:pPr>
            <a:r>
              <a:rPr lang="ar-KW" dirty="0">
                <a:solidFill>
                  <a:schemeClr val="tx2"/>
                </a:solidFill>
                <a:latin typeface="Calibri" pitchFamily="34" charset="0"/>
                <a:cs typeface="mohammad bold art 1" pitchFamily="2" charset="-78"/>
              </a:rPr>
              <a:t>ج. عندما تنتفي صفة الشخص المطلع عن شخص وارد في القائمة.</a:t>
            </a:r>
          </a:p>
          <a:p>
            <a:pPr marL="285750" algn="just" rtl="1" fontAlgn="base">
              <a:spcBef>
                <a:spcPct val="0"/>
              </a:spcBef>
              <a:spcAft>
                <a:spcPts val="600"/>
              </a:spcAft>
            </a:pPr>
            <a:r>
              <a:rPr lang="ar-KW" sz="2400" u="sng" dirty="0">
                <a:solidFill>
                  <a:srgbClr val="B39019"/>
                </a:solidFill>
                <a:latin typeface="Calibri" pitchFamily="34" charset="0"/>
                <a:cs typeface="mohammad bold art 1" pitchFamily="2" charset="-78"/>
              </a:rPr>
              <a:t>الأخطاء المتكررة المتعلقة بالمادة المذكورة أعلاه:</a:t>
            </a:r>
            <a:endParaRPr lang="ar-KW" sz="2400" dirty="0">
              <a:solidFill>
                <a:schemeClr val="tx2"/>
              </a:solidFill>
              <a:latin typeface="Calibri" pitchFamily="34" charset="0"/>
              <a:cs typeface="mohammad bold art 1" pitchFamily="2" charset="-78"/>
            </a:endParaRPr>
          </a:p>
          <a:p>
            <a:pPr marL="285750" algn="just" rtl="1" fontAlgn="base">
              <a:spcBef>
                <a:spcPct val="0"/>
              </a:spcBef>
              <a:spcAft>
                <a:spcPts val="600"/>
              </a:spcAft>
            </a:pPr>
            <a:r>
              <a:rPr lang="ar-KW" sz="2000" dirty="0">
                <a:solidFill>
                  <a:schemeClr val="tx2"/>
                </a:solidFill>
                <a:latin typeface="Calibri" pitchFamily="34" charset="0"/>
                <a:cs typeface="mohammad bold art 1" pitchFamily="2" charset="-78"/>
              </a:rPr>
              <a:t>عدم قيام الشركات بتزويد الهيئة والبورصة بالتغيرات التي تطرأ على قائمة المطلعين خلال خمسة أيام عمل.</a:t>
            </a:r>
            <a:endParaRPr lang="ar-KW" sz="2000" u="sng" dirty="0">
              <a:solidFill>
                <a:srgbClr val="B39019"/>
              </a:solidFill>
              <a:latin typeface="Calibri" pitchFamily="34" charset="0"/>
              <a:cs typeface="mohammad bold art 1" pitchFamily="2" charset="-78"/>
            </a:endParaRPr>
          </a:p>
          <a:p>
            <a:pPr marL="285750" algn="just" rtl="1" fontAlgn="base">
              <a:spcBef>
                <a:spcPct val="0"/>
              </a:spcBef>
              <a:spcAft>
                <a:spcPts val="600"/>
              </a:spcAft>
            </a:pPr>
            <a:endParaRPr lang="ar-KW" sz="2400" u="sng" dirty="0">
              <a:solidFill>
                <a:srgbClr val="B39019"/>
              </a:solidFill>
              <a:latin typeface="Calibri" pitchFamily="34" charset="0"/>
              <a:cs typeface="mohammad bold art 1" pitchFamily="2" charset="-78"/>
            </a:endParaRPr>
          </a:p>
          <a:p>
            <a:pPr marL="285750" algn="just" rtl="1" fontAlgn="base">
              <a:spcBef>
                <a:spcPct val="0"/>
              </a:spcBef>
              <a:spcAft>
                <a:spcPts val="600"/>
              </a:spcAft>
            </a:pPr>
            <a:endParaRPr lang="ar-KW" sz="21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1967711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6" end="6"/>
                                            </p:txEl>
                                          </p:spTgt>
                                        </p:tgtEl>
                                        <p:attrNameLst>
                                          <p:attrName>style.visibility</p:attrName>
                                        </p:attrNameLst>
                                      </p:cBhvr>
                                      <p:to>
                                        <p:strVal val="visible"/>
                                      </p:to>
                                    </p:set>
                                    <p:anim calcmode="lin" valueType="num">
                                      <p:cBhvr additive="base">
                                        <p:cTn id="7"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6" end="6"/>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anim calcmode="lin" valueType="num">
                                      <p:cBhvr additive="base">
                                        <p:cTn id="31"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anim calcmode="lin" valueType="num">
                                      <p:cBhvr additive="base">
                                        <p:cTn id="3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8" end="8"/>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anim calcmode="lin" valueType="num">
                                      <p:cBhvr additive="base">
                                        <p:cTn id="3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kumimoji="0" lang="ar-KW" sz="2800" b="1" i="0" u="none" strike="noStrike" kern="1200" cap="none" spc="0" normalizeH="0" baseline="0" noProof="0" dirty="0">
                <a:ln>
                  <a:noFill/>
                </a:ln>
                <a:solidFill>
                  <a:srgbClr val="B39019"/>
                </a:solidFill>
                <a:effectLst/>
                <a:uLnTx/>
                <a:uFillTx/>
                <a:latin typeface="Sakkal Majalla" pitchFamily="2" charset="-78"/>
                <a:ea typeface="+mj-ea"/>
                <a:cs typeface="mohammad bold art 1" pitchFamily="2" charset="-78"/>
              </a:rPr>
              <a:t>الجزء الأول/ </a:t>
            </a:r>
            <a:r>
              <a:rPr kumimoji="0" lang="ar-KW" sz="2800" b="1" i="0" u="none" strike="noStrike" kern="1200" cap="none" spc="0" normalizeH="0" baseline="0" noProof="0" dirty="0">
                <a:ln>
                  <a:noFill/>
                </a:ln>
                <a:solidFill>
                  <a:srgbClr val="B39019"/>
                </a:solidFill>
                <a:effectLst/>
                <a:uLnTx/>
                <a:uFillTx/>
                <a:latin typeface="Calibri" pitchFamily="34" charset="0"/>
                <a:ea typeface="+mj-ea"/>
                <a:cs typeface="mohammad bold art 1" pitchFamily="2" charset="-78"/>
              </a:rPr>
              <a:t>الملاحظات التي يتكرر رصدها من قبل إدارة الرقابة الميدانية من خلال مهام التفتيش الميداني والمتعلقة بالكتاب العاشر (الإفصاح والشفافية):</a:t>
            </a:r>
            <a:endParaRPr lang="en-GB" sz="28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1793967"/>
            <a:ext cx="11277600" cy="5186035"/>
          </a:xfrm>
          <a:prstGeom prst="rect">
            <a:avLst/>
          </a:prstGeom>
        </p:spPr>
        <p:txBody>
          <a:bodyPr wrap="square">
            <a:spAutoFit/>
          </a:bodyPr>
          <a:lstStyle/>
          <a:p>
            <a:pPr lvl="0" algn="just" rtl="1" fontAlgn="base">
              <a:spcBef>
                <a:spcPts val="1200"/>
              </a:spcBef>
              <a:spcAft>
                <a:spcPts val="600"/>
              </a:spcAft>
            </a:pPr>
            <a:r>
              <a:rPr lang="ar-KW" sz="2000" u="sng" dirty="0">
                <a:solidFill>
                  <a:srgbClr val="B39019"/>
                </a:solidFill>
                <a:latin typeface="Calibri" pitchFamily="34" charset="0"/>
                <a:cs typeface="mohammad bold art 1" pitchFamily="2" charset="-78"/>
              </a:rPr>
              <a:t>البندين (2) و (5) من المادة (4</a:t>
            </a:r>
            <a:r>
              <a:rPr lang="en-US" sz="2000" u="sng" dirty="0">
                <a:solidFill>
                  <a:srgbClr val="B39019"/>
                </a:solidFill>
                <a:latin typeface="Calibri" pitchFamily="34" charset="0"/>
                <a:cs typeface="mohammad bold art 1" pitchFamily="2" charset="-78"/>
              </a:rPr>
              <a:t> </a:t>
            </a:r>
            <a:r>
              <a:rPr lang="ar-KW" sz="2000" u="sng" dirty="0">
                <a:solidFill>
                  <a:srgbClr val="B39019"/>
                </a:solidFill>
                <a:latin typeface="Calibri" pitchFamily="34" charset="0"/>
                <a:cs typeface="mohammad bold art 1" pitchFamily="2" charset="-78"/>
              </a:rPr>
              <a:t>– 1</a:t>
            </a:r>
            <a:r>
              <a:rPr lang="en-US" sz="2000" u="sng" dirty="0">
                <a:solidFill>
                  <a:srgbClr val="B39019"/>
                </a:solidFill>
                <a:latin typeface="Calibri" pitchFamily="34" charset="0"/>
                <a:cs typeface="mohammad bold art 1" pitchFamily="2" charset="-78"/>
              </a:rPr>
              <a:t> </a:t>
            </a:r>
            <a:r>
              <a:rPr lang="ar-KW" sz="2000" u="sng" dirty="0">
                <a:solidFill>
                  <a:srgbClr val="B39019"/>
                </a:solidFill>
                <a:latin typeface="Calibri" pitchFamily="34" charset="0"/>
                <a:cs typeface="mohammad bold art 1" pitchFamily="2" charset="-78"/>
              </a:rPr>
              <a:t>– 1):</a:t>
            </a:r>
          </a:p>
          <a:p>
            <a:pPr marL="285750" algn="just" rtl="1" fontAlgn="base">
              <a:spcBef>
                <a:spcPct val="0"/>
              </a:spcBef>
              <a:spcAft>
                <a:spcPts val="600"/>
              </a:spcAft>
            </a:pPr>
            <a:r>
              <a:rPr lang="ar-KW" dirty="0">
                <a:solidFill>
                  <a:schemeClr val="tx2"/>
                </a:solidFill>
                <a:latin typeface="Calibri" pitchFamily="34" charset="0"/>
                <a:cs typeface="mohammad bold art 1" pitchFamily="2" charset="-78"/>
              </a:rPr>
              <a:t>يجب على الشركة المدرجة الإفصاح بالتوقيت الملائم - وفقاً للمادة (4 – 2) من هذا الكتاب - عن المعلومات الجوهرية المتعلقة بها، ومنها - على سبيل المثال لا الحصر - الآتي:</a:t>
            </a:r>
          </a:p>
          <a:p>
            <a:pPr marL="285750" algn="just" rtl="1" fontAlgn="base">
              <a:spcBef>
                <a:spcPct val="0"/>
              </a:spcBef>
              <a:spcAft>
                <a:spcPts val="600"/>
              </a:spcAft>
            </a:pPr>
            <a:r>
              <a:rPr lang="ar-KW" dirty="0">
                <a:solidFill>
                  <a:schemeClr val="tx2"/>
                </a:solidFill>
                <a:latin typeface="Calibri" pitchFamily="34" charset="0"/>
                <a:cs typeface="mohammad bold art 1" pitchFamily="2" charset="-78"/>
              </a:rPr>
              <a:t>...</a:t>
            </a:r>
          </a:p>
          <a:p>
            <a:pPr marL="285750" algn="just" rtl="1" fontAlgn="base">
              <a:spcBef>
                <a:spcPct val="0"/>
              </a:spcBef>
              <a:spcAft>
                <a:spcPts val="600"/>
              </a:spcAft>
            </a:pPr>
            <a:r>
              <a:rPr lang="ar-KW" dirty="0">
                <a:solidFill>
                  <a:schemeClr val="tx2"/>
                </a:solidFill>
                <a:latin typeface="Calibri" pitchFamily="34" charset="0"/>
                <a:cs typeface="mohammad bold art 1" pitchFamily="2" charset="-78"/>
              </a:rPr>
              <a:t>2. إبرام أو إنهاء عقد مؤثر.</a:t>
            </a:r>
          </a:p>
          <a:p>
            <a:pPr marL="285750" algn="just" rtl="1" fontAlgn="base">
              <a:spcBef>
                <a:spcPct val="0"/>
              </a:spcBef>
              <a:spcAft>
                <a:spcPts val="600"/>
              </a:spcAft>
            </a:pPr>
            <a:r>
              <a:rPr lang="ar-KW" dirty="0">
                <a:solidFill>
                  <a:schemeClr val="tx2"/>
                </a:solidFill>
                <a:latin typeface="Calibri" pitchFamily="34" charset="0"/>
                <a:cs typeface="mohammad bold art 1" pitchFamily="2" charset="-78"/>
              </a:rPr>
              <a:t>...</a:t>
            </a:r>
          </a:p>
          <a:p>
            <a:pPr marL="285750" algn="just" rtl="1" fontAlgn="base">
              <a:spcBef>
                <a:spcPct val="0"/>
              </a:spcBef>
              <a:spcAft>
                <a:spcPts val="600"/>
              </a:spcAft>
            </a:pPr>
            <a:r>
              <a:rPr lang="ar-KW" dirty="0">
                <a:solidFill>
                  <a:schemeClr val="tx2"/>
                </a:solidFill>
                <a:latin typeface="Calibri" pitchFamily="34" charset="0"/>
                <a:cs typeface="mohammad bold art 1" pitchFamily="2" charset="-78"/>
              </a:rPr>
              <a:t>5. وجود منتج جديد، أو اكتشاف جديد، من شأنه أن يؤدي إلى تحسن ملحوظ في الإيرادات.</a:t>
            </a:r>
          </a:p>
          <a:p>
            <a:pPr marL="285750" algn="just" rtl="1" fontAlgn="base">
              <a:spcBef>
                <a:spcPct val="0"/>
              </a:spcBef>
              <a:spcAft>
                <a:spcPts val="600"/>
              </a:spcAft>
            </a:pPr>
            <a:endParaRPr lang="ar-KW" dirty="0">
              <a:solidFill>
                <a:schemeClr val="tx2"/>
              </a:solidFill>
              <a:latin typeface="Calibri" pitchFamily="34" charset="0"/>
              <a:cs typeface="mohammad bold art 1" pitchFamily="2" charset="-78"/>
            </a:endParaRPr>
          </a:p>
          <a:p>
            <a:pPr marL="285750" algn="just" rtl="1" fontAlgn="base">
              <a:spcBef>
                <a:spcPct val="0"/>
              </a:spcBef>
              <a:spcAft>
                <a:spcPts val="600"/>
              </a:spcAft>
            </a:pPr>
            <a:r>
              <a:rPr lang="ar-KW" sz="2000" u="sng" dirty="0">
                <a:solidFill>
                  <a:srgbClr val="B39019"/>
                </a:solidFill>
                <a:latin typeface="Calibri" pitchFamily="34" charset="0"/>
                <a:cs typeface="mohammad bold art 1" pitchFamily="2" charset="-78"/>
              </a:rPr>
              <a:t>الأخطاء المتكررة المتعلقة بالمادة المذكورة أعلاه:</a:t>
            </a:r>
            <a:endParaRPr lang="ar-KW" sz="2000" dirty="0">
              <a:solidFill>
                <a:schemeClr val="tx2"/>
              </a:solidFill>
              <a:latin typeface="Calibri" pitchFamily="34" charset="0"/>
              <a:cs typeface="mohammad bold art 1" pitchFamily="2" charset="-78"/>
            </a:endParaRPr>
          </a:p>
          <a:p>
            <a:pPr marL="285750" algn="just" rtl="1" fontAlgn="base">
              <a:spcBef>
                <a:spcPct val="0"/>
              </a:spcBef>
              <a:spcAft>
                <a:spcPts val="600"/>
              </a:spcAft>
            </a:pPr>
            <a:r>
              <a:rPr lang="ar-KW" sz="2000" dirty="0">
                <a:solidFill>
                  <a:schemeClr val="tx2"/>
                </a:solidFill>
                <a:latin typeface="Calibri" pitchFamily="34" charset="0"/>
                <a:cs typeface="mohammad bold art 1" pitchFamily="2" charset="-78"/>
              </a:rPr>
              <a:t>1. عدم قيام الشركات بالإفصاح عن إبرامها أو إنهائها لعقود مؤثرة.</a:t>
            </a:r>
          </a:p>
          <a:p>
            <a:pPr marL="285750" algn="just" rtl="1" fontAlgn="base">
              <a:spcBef>
                <a:spcPct val="0"/>
              </a:spcBef>
              <a:spcAft>
                <a:spcPts val="600"/>
              </a:spcAft>
            </a:pPr>
            <a:r>
              <a:rPr lang="ar-KW" sz="2000" dirty="0">
                <a:solidFill>
                  <a:schemeClr val="tx2"/>
                </a:solidFill>
                <a:latin typeface="Calibri" pitchFamily="34" charset="0"/>
                <a:cs typeface="mohammad bold art 1" pitchFamily="2" charset="-78"/>
              </a:rPr>
              <a:t>2. عدم قيام الشركات بالإفصاح عن منتج أو اكتشاف جديد من شأنه التأثير على إيراداتها.</a:t>
            </a:r>
          </a:p>
          <a:p>
            <a:pPr marL="285750" algn="just" rtl="1" fontAlgn="base">
              <a:spcBef>
                <a:spcPct val="0"/>
              </a:spcBef>
              <a:spcAft>
                <a:spcPts val="600"/>
              </a:spcAft>
            </a:pPr>
            <a:endParaRPr lang="ar-KW" sz="2000" u="sng" dirty="0">
              <a:solidFill>
                <a:srgbClr val="B39019"/>
              </a:solidFill>
              <a:latin typeface="Calibri" pitchFamily="34" charset="0"/>
              <a:cs typeface="mohammad bold art 1" pitchFamily="2" charset="-78"/>
            </a:endParaRPr>
          </a:p>
          <a:p>
            <a:pPr marL="285750" algn="just" rtl="1" fontAlgn="base">
              <a:spcBef>
                <a:spcPct val="0"/>
              </a:spcBef>
              <a:spcAft>
                <a:spcPts val="600"/>
              </a:spcAft>
            </a:pPr>
            <a:endParaRPr lang="ar-KW" sz="2400" u="sng" dirty="0">
              <a:solidFill>
                <a:srgbClr val="B39019"/>
              </a:solidFill>
              <a:latin typeface="Calibri" pitchFamily="34" charset="0"/>
              <a:cs typeface="mohammad bold art 1" pitchFamily="2" charset="-78"/>
            </a:endParaRPr>
          </a:p>
          <a:p>
            <a:pPr marL="285750" algn="just" rtl="1" fontAlgn="base">
              <a:spcBef>
                <a:spcPct val="0"/>
              </a:spcBef>
              <a:spcAft>
                <a:spcPts val="600"/>
              </a:spcAft>
            </a:pPr>
            <a:endParaRPr lang="ar-KW" sz="21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2643671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 calcmode="lin" valueType="num">
                                      <p:cBhvr additive="base">
                                        <p:cTn id="1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 calcmode="lin" valueType="num">
                                      <p:cBhvr additive="base">
                                        <p:cTn id="1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 calcmode="lin" valueType="num">
                                      <p:cBhvr additive="base">
                                        <p:cTn id="2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anim calcmode="lin" valueType="num">
                                      <p:cBhvr additive="base">
                                        <p:cTn id="27"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7" end="7"/>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 calcmode="lin" valueType="num">
                                      <p:cBhvr additive="base">
                                        <p:cTn id="31"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8" end="8"/>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9" end="9"/>
                                            </p:txEl>
                                          </p:spTgt>
                                        </p:tgtEl>
                                        <p:attrNameLst>
                                          <p:attrName>style.visibility</p:attrName>
                                        </p:attrNameLst>
                                      </p:cBhvr>
                                      <p:to>
                                        <p:strVal val="visible"/>
                                      </p:to>
                                    </p:set>
                                    <p:anim calcmode="lin" valueType="num">
                                      <p:cBhvr additive="base">
                                        <p:cTn id="35"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9" end="9"/>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anim calcmode="lin" valueType="num">
                                      <p:cBhvr additive="base">
                                        <p:cTn id="3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kumimoji="0" lang="ar-KW" sz="2800" b="1" i="0" u="none" strike="noStrike" kern="1200" cap="none" spc="0" normalizeH="0" baseline="0" noProof="0" dirty="0">
                <a:ln>
                  <a:noFill/>
                </a:ln>
                <a:solidFill>
                  <a:srgbClr val="B39019"/>
                </a:solidFill>
                <a:effectLst/>
                <a:uLnTx/>
                <a:uFillTx/>
                <a:latin typeface="Sakkal Majalla" pitchFamily="2" charset="-78"/>
                <a:ea typeface="+mj-ea"/>
                <a:cs typeface="mohammad bold art 1" pitchFamily="2" charset="-78"/>
              </a:rPr>
              <a:t>الجزء الأول/ </a:t>
            </a:r>
            <a:r>
              <a:rPr kumimoji="0" lang="ar-KW" sz="2800" b="1" i="0" u="none" strike="noStrike" kern="1200" cap="none" spc="0" normalizeH="0" baseline="0" noProof="0" dirty="0">
                <a:ln>
                  <a:noFill/>
                </a:ln>
                <a:solidFill>
                  <a:srgbClr val="B39019"/>
                </a:solidFill>
                <a:effectLst/>
                <a:uLnTx/>
                <a:uFillTx/>
                <a:latin typeface="Calibri" pitchFamily="34" charset="0"/>
                <a:ea typeface="+mj-ea"/>
                <a:cs typeface="mohammad bold art 1" pitchFamily="2" charset="-78"/>
              </a:rPr>
              <a:t>الملاحظات التي يتكرر رصدها من قبل إدارة الرقابة الميدانية من خلال مهام التفتيش الميداني والمتعلقة بالكتاب العاشر (الإفصاح والشفافية):</a:t>
            </a:r>
            <a:endParaRPr lang="en-GB" sz="28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1793967"/>
            <a:ext cx="11277600" cy="5663089"/>
          </a:xfrm>
          <a:prstGeom prst="rect">
            <a:avLst/>
          </a:prstGeom>
        </p:spPr>
        <p:txBody>
          <a:bodyPr wrap="square">
            <a:spAutoFit/>
          </a:bodyPr>
          <a:lstStyle/>
          <a:p>
            <a:pPr lvl="0" algn="just" rtl="1" fontAlgn="base">
              <a:spcBef>
                <a:spcPts val="1200"/>
              </a:spcBef>
              <a:spcAft>
                <a:spcPts val="600"/>
              </a:spcAft>
            </a:pPr>
            <a:r>
              <a:rPr lang="ar-KW" sz="2000" u="sng" dirty="0">
                <a:solidFill>
                  <a:srgbClr val="B39019"/>
                </a:solidFill>
                <a:latin typeface="Calibri" pitchFamily="34" charset="0"/>
                <a:cs typeface="mohammad bold art 1" pitchFamily="2" charset="-78"/>
              </a:rPr>
              <a:t>البندين (10) و (26) من المادة (4</a:t>
            </a:r>
            <a:r>
              <a:rPr lang="en-US" sz="2000" u="sng" dirty="0">
                <a:solidFill>
                  <a:srgbClr val="B39019"/>
                </a:solidFill>
                <a:latin typeface="Calibri" pitchFamily="34" charset="0"/>
                <a:cs typeface="mohammad bold art 1" pitchFamily="2" charset="-78"/>
              </a:rPr>
              <a:t> </a:t>
            </a:r>
            <a:r>
              <a:rPr lang="ar-KW" sz="2000" u="sng" dirty="0">
                <a:solidFill>
                  <a:srgbClr val="B39019"/>
                </a:solidFill>
                <a:latin typeface="Calibri" pitchFamily="34" charset="0"/>
                <a:cs typeface="mohammad bold art 1" pitchFamily="2" charset="-78"/>
              </a:rPr>
              <a:t>– 1</a:t>
            </a:r>
            <a:r>
              <a:rPr lang="en-US" sz="2000" u="sng" dirty="0">
                <a:solidFill>
                  <a:srgbClr val="B39019"/>
                </a:solidFill>
                <a:latin typeface="Calibri" pitchFamily="34" charset="0"/>
                <a:cs typeface="mohammad bold art 1" pitchFamily="2" charset="-78"/>
              </a:rPr>
              <a:t> </a:t>
            </a:r>
            <a:r>
              <a:rPr lang="ar-KW" sz="2000" u="sng" dirty="0">
                <a:solidFill>
                  <a:srgbClr val="B39019"/>
                </a:solidFill>
                <a:latin typeface="Calibri" pitchFamily="34" charset="0"/>
                <a:cs typeface="mohammad bold art 1" pitchFamily="2" charset="-78"/>
              </a:rPr>
              <a:t>– 1):</a:t>
            </a:r>
          </a:p>
          <a:p>
            <a:pPr marL="285750" algn="just" rtl="1" fontAlgn="base">
              <a:spcBef>
                <a:spcPct val="0"/>
              </a:spcBef>
              <a:spcAft>
                <a:spcPts val="600"/>
              </a:spcAft>
            </a:pPr>
            <a:r>
              <a:rPr lang="ar-KW" dirty="0">
                <a:solidFill>
                  <a:schemeClr val="tx2"/>
                </a:solidFill>
                <a:latin typeface="Calibri" pitchFamily="34" charset="0"/>
                <a:cs typeface="mohammad bold art 1" pitchFamily="2" charset="-78"/>
              </a:rPr>
              <a:t>يجب على الشركة المدرجة الإفصاح بالتوقيت الملائم - وفقاً للمادة (4 – 2) من هذا الكتاب - عن المعلومات الجوهرية المتعلقة بها، ومنها - على سبيل المثال لا الحصر - الآتي:</a:t>
            </a:r>
          </a:p>
          <a:p>
            <a:pPr marL="285750" algn="just" rtl="1" fontAlgn="base">
              <a:spcBef>
                <a:spcPct val="0"/>
              </a:spcBef>
              <a:spcAft>
                <a:spcPts val="600"/>
              </a:spcAft>
            </a:pPr>
            <a:r>
              <a:rPr lang="ar-KW" dirty="0">
                <a:solidFill>
                  <a:schemeClr val="tx2"/>
                </a:solidFill>
                <a:latin typeface="Calibri" pitchFamily="34" charset="0"/>
                <a:cs typeface="mohammad bold art 1" pitchFamily="2" charset="-78"/>
              </a:rPr>
              <a:t>...</a:t>
            </a:r>
          </a:p>
          <a:p>
            <a:pPr marL="285750" algn="just" rtl="1" fontAlgn="base">
              <a:spcBef>
                <a:spcPct val="0"/>
              </a:spcBef>
              <a:spcAft>
                <a:spcPts val="600"/>
              </a:spcAft>
            </a:pPr>
            <a:r>
              <a:rPr lang="ar-KW" dirty="0">
                <a:solidFill>
                  <a:schemeClr val="tx2"/>
                </a:solidFill>
                <a:latin typeface="Calibri" pitchFamily="34" charset="0"/>
                <a:cs typeface="mohammad bold art 1" pitchFamily="2" charset="-78"/>
              </a:rPr>
              <a:t>10. التغيرات الهامة التي تطرأ على الالتزامات المترتبة على الشركة المدرجة سواء كانت قصيرة أو طويلة الأجل، منها الحصول على أي تمويل – أو أي شكل من التسهيلات الائتمانية – مؤثر، أو إصدار الشركة المدرجة لأدوات دين مع ذكر تفاصيل الإصدار والغرض المراد استخدامها فيه.</a:t>
            </a:r>
          </a:p>
          <a:p>
            <a:pPr marL="285750" algn="just" rtl="1" fontAlgn="base">
              <a:spcBef>
                <a:spcPct val="0"/>
              </a:spcBef>
              <a:spcAft>
                <a:spcPts val="600"/>
              </a:spcAft>
            </a:pPr>
            <a:r>
              <a:rPr lang="ar-KW" dirty="0">
                <a:solidFill>
                  <a:schemeClr val="tx2"/>
                </a:solidFill>
                <a:latin typeface="Calibri" pitchFamily="34" charset="0"/>
                <a:cs typeface="mohammad bold art 1" pitchFamily="2" charset="-78"/>
              </a:rPr>
              <a:t>...</a:t>
            </a:r>
          </a:p>
          <a:p>
            <a:pPr marL="285750" algn="just" rtl="1" fontAlgn="base">
              <a:spcBef>
                <a:spcPct val="0"/>
              </a:spcBef>
              <a:spcAft>
                <a:spcPts val="600"/>
              </a:spcAft>
            </a:pPr>
            <a:r>
              <a:rPr lang="ar-KW" dirty="0">
                <a:solidFill>
                  <a:schemeClr val="tx2"/>
                </a:solidFill>
                <a:latin typeface="Calibri" pitchFamily="34" charset="0"/>
                <a:cs typeface="mohammad bold art 1" pitchFamily="2" charset="-78"/>
              </a:rPr>
              <a:t>26. الإفصاح عن الدعوة إلى انعقاد اجتماع مجلس الإدارة في الحالات الواردة بالملحق رقم (9) من هذا الكتاب، على أن يتضمن هذا الإفصاح ملخص بنود جدول الأعمال.</a:t>
            </a:r>
          </a:p>
          <a:p>
            <a:pPr marL="285750" algn="just" rtl="1" fontAlgn="base">
              <a:spcBef>
                <a:spcPct val="0"/>
              </a:spcBef>
              <a:spcAft>
                <a:spcPts val="600"/>
              </a:spcAft>
            </a:pPr>
            <a:r>
              <a:rPr lang="ar-KW" sz="2000" u="sng" dirty="0">
                <a:solidFill>
                  <a:srgbClr val="B39019"/>
                </a:solidFill>
                <a:latin typeface="Calibri" pitchFamily="34" charset="0"/>
                <a:cs typeface="mohammad bold art 1" pitchFamily="2" charset="-78"/>
              </a:rPr>
              <a:t>الأخطاء المتكررة المتعلقة بالمادة المذكورة أعلاه:</a:t>
            </a:r>
            <a:endParaRPr lang="ar-KW" sz="2000" dirty="0">
              <a:solidFill>
                <a:schemeClr val="tx2"/>
              </a:solidFill>
              <a:latin typeface="Calibri" pitchFamily="34" charset="0"/>
              <a:cs typeface="mohammad bold art 1" pitchFamily="2" charset="-78"/>
            </a:endParaRPr>
          </a:p>
          <a:p>
            <a:pPr marL="285750" algn="just" rtl="1" fontAlgn="base">
              <a:spcBef>
                <a:spcPct val="0"/>
              </a:spcBef>
              <a:spcAft>
                <a:spcPts val="600"/>
              </a:spcAft>
            </a:pPr>
            <a:r>
              <a:rPr lang="ar-KW" sz="2000" dirty="0">
                <a:solidFill>
                  <a:schemeClr val="tx2"/>
                </a:solidFill>
                <a:latin typeface="Calibri" pitchFamily="34" charset="0"/>
                <a:cs typeface="mohammad bold art 1" pitchFamily="2" charset="-78"/>
              </a:rPr>
              <a:t>1. عدم قيام الشركات بالإفصاح عن أية تغيرات تطرأ على التزاماتها المالية.</a:t>
            </a:r>
          </a:p>
          <a:p>
            <a:pPr marL="285750" algn="just" rtl="1" fontAlgn="base">
              <a:spcBef>
                <a:spcPct val="0"/>
              </a:spcBef>
              <a:spcAft>
                <a:spcPts val="600"/>
              </a:spcAft>
            </a:pPr>
            <a:r>
              <a:rPr lang="ar-KW" sz="2000" dirty="0">
                <a:solidFill>
                  <a:schemeClr val="tx2"/>
                </a:solidFill>
                <a:latin typeface="Calibri" pitchFamily="34" charset="0"/>
                <a:cs typeface="mohammad bold art 1" pitchFamily="2" charset="-78"/>
              </a:rPr>
              <a:t>2. عدم قيام الشركات بالإفصاح عن الدعوة لانعقاد اجتماع مجلس الإدارة في الحالات الواردة بالملحق رقم (9).</a:t>
            </a:r>
          </a:p>
          <a:p>
            <a:pPr marL="285750" algn="just" rtl="1" fontAlgn="base">
              <a:spcBef>
                <a:spcPct val="0"/>
              </a:spcBef>
              <a:spcAft>
                <a:spcPts val="600"/>
              </a:spcAft>
            </a:pPr>
            <a:endParaRPr lang="ar-KW" sz="2000" u="sng" dirty="0">
              <a:solidFill>
                <a:srgbClr val="B39019"/>
              </a:solidFill>
              <a:latin typeface="Calibri" pitchFamily="34" charset="0"/>
              <a:cs typeface="mohammad bold art 1" pitchFamily="2" charset="-78"/>
            </a:endParaRPr>
          </a:p>
          <a:p>
            <a:pPr marL="285750" algn="just" rtl="1" fontAlgn="base">
              <a:spcBef>
                <a:spcPct val="0"/>
              </a:spcBef>
              <a:spcAft>
                <a:spcPts val="600"/>
              </a:spcAft>
            </a:pPr>
            <a:endParaRPr lang="ar-KW" sz="2400" u="sng" dirty="0">
              <a:solidFill>
                <a:srgbClr val="B39019"/>
              </a:solidFill>
              <a:latin typeface="Calibri" pitchFamily="34" charset="0"/>
              <a:cs typeface="mohammad bold art 1" pitchFamily="2" charset="-78"/>
            </a:endParaRPr>
          </a:p>
          <a:p>
            <a:pPr marL="285750" algn="just" rtl="1" fontAlgn="base">
              <a:spcBef>
                <a:spcPct val="0"/>
              </a:spcBef>
              <a:spcAft>
                <a:spcPts val="600"/>
              </a:spcAft>
            </a:pPr>
            <a:endParaRPr lang="ar-KW" sz="21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1711667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 calcmode="lin" valueType="num">
                                      <p:cBhvr additive="base">
                                        <p:cTn id="1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 calcmode="lin" valueType="num">
                                      <p:cBhvr additive="base">
                                        <p:cTn id="1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 calcmode="lin" valueType="num">
                                      <p:cBhvr additive="base">
                                        <p:cTn id="2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 calcmode="lin" valueType="num">
                                      <p:cBhvr additive="base">
                                        <p:cTn id="27"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anim calcmode="lin" valueType="num">
                                      <p:cBhvr additive="base">
                                        <p:cTn id="31"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anim calcmode="lin" valueType="num">
                                      <p:cBhvr additive="base">
                                        <p:cTn id="3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8" end="8"/>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anim calcmode="lin" valueType="num">
                                      <p:cBhvr additive="base">
                                        <p:cTn id="3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9665</TotalTime>
  <Words>3508</Words>
  <Application>Microsoft Office PowerPoint</Application>
  <PresentationFormat>Widescreen</PresentationFormat>
  <Paragraphs>231</Paragraphs>
  <Slides>31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Abadi</vt:lpstr>
      <vt:lpstr>Arial</vt:lpstr>
      <vt:lpstr>Calibri</vt:lpstr>
      <vt:lpstr>Calibri Light</vt:lpstr>
      <vt:lpstr>Sakkal Majalla</vt:lpstr>
      <vt:lpstr>Wingdings</vt:lpstr>
      <vt:lpstr>Office Theme</vt:lpstr>
      <vt:lpstr>الشركات المدرجة في بورصة الكويت للأوراق المالية</vt:lpstr>
      <vt:lpstr>مقدمــــــــة</vt:lpstr>
      <vt:lpstr>محتوى أعمال الورشة</vt:lpstr>
      <vt:lpstr>الجزء الأول/ ملاحظات فرق التفتيش الميداني المتكررة والمتعلقة بالكتاب العاشر:</vt:lpstr>
      <vt:lpstr>الجزء الأول/ الملاحظات التي يتكرر رصدها من قبل إدارة الرقابة الميدانية من خلال مهام التفتيش الميداني والمتعلقة بالكتاب العاشر (الإفصاح والشفافية):</vt:lpstr>
      <vt:lpstr>الجزء الأول/ الملاحظات التي يتكرر رصدها من قبل إدارة الرقابة الميدانية من خلال مهام التفتيش الميداني والمتعلقة بالكتاب العاشر (الإفصاح والشفافية):</vt:lpstr>
      <vt:lpstr>الجزء الأول/ الملاحظات التي يتكرر رصدها من قبل إدارة الرقابة الميدانية من خلال مهام التفتيش الميداني والمتعلقة بالكتاب العاشر (الإفصاح والشفافية):</vt:lpstr>
      <vt:lpstr>الجزء الأول/ الملاحظات التي يتكرر رصدها من قبل إدارة الرقابة الميدانية من خلال مهام التفتيش الميداني والمتعلقة بالكتاب العاشر (الإفصاح والشفافية):</vt:lpstr>
      <vt:lpstr>الجزء الأول/ الملاحظات التي يتكرر رصدها من قبل إدارة الرقابة الميدانية من خلال مهام التفتيش الميداني والمتعلقة بالكتاب العاشر (الإفصاح والشفافية):</vt:lpstr>
      <vt:lpstr>الجزء الأول/ الملاحظات التي يتكرر رصدها من قبل إدارة الرقابة الميدانية من خلال مهام التفتيش الميداني والمتعلقة بالكتاب العاشر (الإفصاح والشفافية):</vt:lpstr>
      <vt:lpstr>الجزء الأول/ الملاحظات التي يتكرر رصدها من قبل إدارة الرقابة الميدانية من خلال مهام التفتيش الميداني والمتعلقة بالكتاب العاشر (الإفصاح والشفافية):</vt:lpstr>
      <vt:lpstr>الجزء الأول/ الملاحظات التي يتكرر رصدها من قبل إدارة الرقابة الميدانية من خلال مهام التفتيش الميداني والمتعلقة بالكتاب العاشر (الإفصاح والشفافية):</vt:lpstr>
      <vt:lpstr>الجزء الأول/ الملاحظات التي يتكرر رصدها من قبل إدارة الرقابة الميدانية من خلال مهام التفتيش الميداني والمتعلقة بالكتاب العاشر (الإفصاح والشفافية):</vt:lpstr>
      <vt:lpstr>الجزء الثاني/ ملاحظات فرق التفتيش الميداني المتكررة والمتعلقة بالكتاب الحادي عشر:</vt:lpstr>
      <vt:lpstr>PowerPoint Presentation</vt:lpstr>
      <vt:lpstr>الجزء الثالث/ ملاحظات فرق التفتيش الميداني المتكررة والمتعلقة بالكتاب الخامس عشر:</vt:lpstr>
      <vt:lpstr>الجزء الثالث/ ملاحظات فرق التفتيش الميداني المتكررة والمتعلقة بالكتاب الخامس عشر:</vt:lpstr>
      <vt:lpstr>الجزء الثالث/الملاحظات التي يتكرر رصدها من قبل إدارة الرقابة الميدانية من خلال مهام التفتيش الميداني والمتعلقة بالكتاب الخامس عشر (حوكمة الشركات):</vt:lpstr>
      <vt:lpstr>الجزء الثالث/الملاحظات التي يتكرر رصدها من قبل إدارة الرقابة الميدانية من خلال مهام التفتيش الميداني والمتعلقة بالكتاب الخامس عشر (حوكمة الشركات):</vt:lpstr>
      <vt:lpstr>PowerPoint Presentation</vt:lpstr>
      <vt:lpstr>PowerPoint Presentation</vt:lpstr>
      <vt:lpstr>PowerPoint Presentation</vt:lpstr>
      <vt:lpstr>الجزء الثالث/الملاحظات التي يتكرر رصدها من قبل إدارة الرقابة الميدانية من خلال مهام التفتيش الميداني والمتعلقة بالكتاب الخامس عشر (حوكمة الشركات):</vt:lpstr>
      <vt:lpstr>PowerPoint Presentation</vt:lpstr>
      <vt:lpstr>PowerPoint Presentation</vt:lpstr>
      <vt:lpstr>PowerPoint Presentation</vt:lpstr>
      <vt:lpstr>PowerPoint Presentation</vt:lpstr>
      <vt:lpstr>PowerPoint Presentation</vt:lpstr>
      <vt:lpstr>الأسئلة</vt:lpstr>
      <vt:lpstr>شــكــراً</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Ohoud Alajmi</dc:creator>
  <cp:lastModifiedBy>Mohammed Al-Delgaan</cp:lastModifiedBy>
  <cp:revision>157</cp:revision>
  <dcterms:created xsi:type="dcterms:W3CDTF">2019-01-07T08:24:41Z</dcterms:created>
  <dcterms:modified xsi:type="dcterms:W3CDTF">2024-04-22T09:52:45Z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27ed25f6-1ecb-41a1-855f-837d166c808b</vt:lpwstr>
  </property>
</Properties>
</file>