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9" r:id="rId3"/>
    <p:sldId id="257" r:id="rId4"/>
    <p:sldId id="317" r:id="rId5"/>
    <p:sldId id="330" r:id="rId6"/>
    <p:sldId id="331" r:id="rId7"/>
    <p:sldId id="332" r:id="rId8"/>
    <p:sldId id="329" r:id="rId9"/>
    <p:sldId id="311" r:id="rId10"/>
    <p:sldId id="316" r:id="rId11"/>
    <p:sldId id="312" r:id="rId12"/>
    <p:sldId id="318" r:id="rId13"/>
    <p:sldId id="333" r:id="rId14"/>
    <p:sldId id="334" r:id="rId15"/>
    <p:sldId id="335" r:id="rId16"/>
    <p:sldId id="336" r:id="rId17"/>
    <p:sldId id="313" r:id="rId18"/>
    <p:sldId id="319" r:id="rId19"/>
    <p:sldId id="324" r:id="rId20"/>
    <p:sldId id="325" r:id="rId21"/>
    <p:sldId id="326" r:id="rId22"/>
    <p:sldId id="327" r:id="rId23"/>
    <p:sldId id="328" r:id="rId24"/>
    <p:sldId id="308" r:id="rId2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48BDF21-F169-4C80-A8C9-3E4233130A3D}">
          <p14:sldIdLst>
            <p14:sldId id="256"/>
            <p14:sldId id="309"/>
            <p14:sldId id="257"/>
            <p14:sldId id="317"/>
            <p14:sldId id="330"/>
            <p14:sldId id="331"/>
            <p14:sldId id="332"/>
            <p14:sldId id="329"/>
            <p14:sldId id="311"/>
            <p14:sldId id="316"/>
            <p14:sldId id="312"/>
            <p14:sldId id="318"/>
            <p14:sldId id="333"/>
            <p14:sldId id="334"/>
            <p14:sldId id="335"/>
            <p14:sldId id="336"/>
            <p14:sldId id="313"/>
            <p14:sldId id="319"/>
            <p14:sldId id="324"/>
            <p14:sldId id="325"/>
            <p14:sldId id="326"/>
            <p14:sldId id="327"/>
            <p14:sldId id="328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sef Husain" initials="YH" lastIdx="12" clrIdx="0">
    <p:extLst>
      <p:ext uri="{19B8F6BF-5375-455C-9EA6-DF929625EA0E}">
        <p15:presenceInfo xmlns:p15="http://schemas.microsoft.com/office/powerpoint/2012/main" userId="S::yhusain@cma.gov.kw::ae20ba37-540b-45cd-8cff-620610b36922" providerId="AD"/>
      </p:ext>
    </p:extLst>
  </p:cmAuthor>
  <p:cmAuthor id="2" name="Ibrahim N AlSaifi" initials="INA" lastIdx="25" clrIdx="1">
    <p:extLst>
      <p:ext uri="{19B8F6BF-5375-455C-9EA6-DF929625EA0E}">
        <p15:presenceInfo xmlns:p15="http://schemas.microsoft.com/office/powerpoint/2012/main" userId="S::Ibrahim.AlSaifi@kw.ey.com::38c528c2-26b1-453b-8466-2f1c8c2536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06-Nov-22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07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06-Nov-22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06-Nov-22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06-Nov-22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3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06-Nov-22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06-Nov-22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06-Nov-22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06-Nov-22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9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06-Nov-22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3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06-Nov-22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8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06-Nov-22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0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06-Nov-22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172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C4B2-222E-4DE9-BFC5-0297ECC2A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3968661"/>
            <a:ext cx="10993549" cy="147501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THE Role of Regulators to limit financial statements’ frauds</a:t>
            </a:r>
            <a:endParaRPr lang="ar-KW" sz="4800" dirty="0">
              <a:solidFill>
                <a:schemeClr val="bg1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E4B51-B2E5-4CE3-B6FB-1A2B1CDF7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14326"/>
            <a:ext cx="28575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124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427928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>
                <a:solidFill>
                  <a:schemeClr val="accent2"/>
                </a:solidFill>
                <a:cs typeface="mohammad bold art 1" pitchFamily="2" charset="-78"/>
              </a:rPr>
              <a:t>Motivations for committing financial statements frauds</a:t>
            </a:r>
            <a:endParaRPr lang="ar-KW" dirty="0">
              <a:solidFill>
                <a:schemeClr val="accent2"/>
              </a:solidFill>
              <a:cs typeface="mohammad bold art 1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475878-A562-41D9-A749-D2CE5073A8E8}"/>
              </a:ext>
            </a:extLst>
          </p:cNvPr>
          <p:cNvSpPr/>
          <p:nvPr/>
        </p:nvSpPr>
        <p:spPr>
          <a:xfrm>
            <a:off x="6054341" y="4224949"/>
            <a:ext cx="3918855" cy="127511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cs typeface="mohammad bold art 1" pitchFamily="2" charset="-78"/>
              </a:rPr>
              <a:t>Tax evasion.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0F137-E90A-4E4D-B77C-B83B5A20EAE7}"/>
              </a:ext>
            </a:extLst>
          </p:cNvPr>
          <p:cNvSpPr/>
          <p:nvPr/>
        </p:nvSpPr>
        <p:spPr>
          <a:xfrm>
            <a:off x="1759148" y="2441238"/>
            <a:ext cx="3918855" cy="127511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cs typeface="mohammad bold art 1" pitchFamily="2" charset="-78"/>
              </a:rPr>
              <a:t>Getting financed by banks or investors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64B778-0DB9-4BBD-A285-DBD7CE0BD4E4}"/>
              </a:ext>
            </a:extLst>
          </p:cNvPr>
          <p:cNvSpPr/>
          <p:nvPr/>
        </p:nvSpPr>
        <p:spPr>
          <a:xfrm>
            <a:off x="6054342" y="2441238"/>
            <a:ext cx="3918855" cy="127511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cs typeface="mohammad bold art 1" pitchFamily="2" charset="-78"/>
              </a:rPr>
              <a:t>Complying with regulatory requirements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DF6FD3-FAEC-4C9B-AA0E-97E742680EE8}"/>
              </a:ext>
            </a:extLst>
          </p:cNvPr>
          <p:cNvSpPr/>
          <p:nvPr/>
        </p:nvSpPr>
        <p:spPr>
          <a:xfrm>
            <a:off x="1759149" y="4236631"/>
            <a:ext cx="3918855" cy="127511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cs typeface="mohammad bold art 1" pitchFamily="2" charset="-78"/>
              </a:rPr>
              <a:t>Personal gains.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9558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cs typeface="mohammad bold art 1" pitchFamily="2" charset="-78"/>
              </a:rPr>
              <a:t>Methods of financial statements frauds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7665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>
                <a:solidFill>
                  <a:schemeClr val="accent2"/>
                </a:solidFill>
                <a:cs typeface="mohammad bold art 1" pitchFamily="2" charset="-78"/>
              </a:rPr>
              <a:t>Methods of financial statements frauds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0F137-E90A-4E4D-B77C-B83B5A20EAE7}"/>
              </a:ext>
            </a:extLst>
          </p:cNvPr>
          <p:cNvSpPr/>
          <p:nvPr/>
        </p:nvSpPr>
        <p:spPr>
          <a:xfrm>
            <a:off x="2403786" y="1751525"/>
            <a:ext cx="3180393" cy="180852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cs typeface="mohammad bold art 1" pitchFamily="2" charset="-78"/>
              </a:rPr>
              <a:t>Manipulating of assets valuations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57F7DE-0466-4661-BA49-7B913A0C19C0}"/>
              </a:ext>
            </a:extLst>
          </p:cNvPr>
          <p:cNvSpPr/>
          <p:nvPr/>
        </p:nvSpPr>
        <p:spPr>
          <a:xfrm>
            <a:off x="6248878" y="1751525"/>
            <a:ext cx="3180393" cy="180852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cs typeface="mohammad bold art 1" pitchFamily="2" charset="-78"/>
              </a:rPr>
              <a:t>False transactions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B8E4D6-BB54-4FA9-B6C2-516CA8DC5156}"/>
              </a:ext>
            </a:extLst>
          </p:cNvPr>
          <p:cNvSpPr/>
          <p:nvPr/>
        </p:nvSpPr>
        <p:spPr>
          <a:xfrm>
            <a:off x="2403786" y="4037525"/>
            <a:ext cx="3180393" cy="180852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cs typeface="mohammad bold art 1" pitchFamily="2" charset="-78"/>
              </a:rPr>
              <a:t>Manipulating the timing of transactions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BB881C-6583-40E5-B180-A0460D60F07C}"/>
              </a:ext>
            </a:extLst>
          </p:cNvPr>
          <p:cNvSpPr/>
          <p:nvPr/>
        </p:nvSpPr>
        <p:spPr>
          <a:xfrm>
            <a:off x="6248878" y="4037525"/>
            <a:ext cx="3180393" cy="180852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cs typeface="mohammad bold art 1" pitchFamily="2" charset="-78"/>
              </a:rPr>
              <a:t>False Disclosures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3186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3592E-B66D-4BC9-85DB-A59F82A4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783" y="2109481"/>
            <a:ext cx="6677025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cs typeface="mohammad bold art 1" pitchFamily="2" charset="-78"/>
              </a:rPr>
              <a:t>Methods of financial statements frauds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EDB13-AE7C-40A1-AD80-74346AC5B0DB}"/>
              </a:ext>
            </a:extLst>
          </p:cNvPr>
          <p:cNvSpPr/>
          <p:nvPr/>
        </p:nvSpPr>
        <p:spPr>
          <a:xfrm>
            <a:off x="5055852" y="3238150"/>
            <a:ext cx="6395120" cy="2507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34964-9E6D-4749-98D9-6AFC6C4C4510}"/>
              </a:ext>
            </a:extLst>
          </p:cNvPr>
          <p:cNvSpPr/>
          <p:nvPr/>
        </p:nvSpPr>
        <p:spPr>
          <a:xfrm>
            <a:off x="5055852" y="4220273"/>
            <a:ext cx="2980801" cy="2507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92378F-CDD7-4596-AEC9-0C96233581D6}"/>
              </a:ext>
            </a:extLst>
          </p:cNvPr>
          <p:cNvSpPr/>
          <p:nvPr/>
        </p:nvSpPr>
        <p:spPr>
          <a:xfrm>
            <a:off x="5055852" y="4723613"/>
            <a:ext cx="2980801" cy="2507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1E06AEF-97D1-411B-8533-CDE22901820D}"/>
              </a:ext>
            </a:extLst>
          </p:cNvPr>
          <p:cNvSpPr/>
          <p:nvPr/>
        </p:nvSpPr>
        <p:spPr>
          <a:xfrm>
            <a:off x="1296439" y="2915084"/>
            <a:ext cx="3180393" cy="180852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cs typeface="mohammad bold art 1" pitchFamily="2" charset="-78"/>
              </a:rPr>
              <a:t>Manipulating of assets valuations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28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cs typeface="mohammad bold art 1" pitchFamily="2" charset="-78"/>
              </a:rPr>
              <a:t>Methods of financial statements frauds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07A26A-10D9-400D-A2EF-9A4886CCCDE8}"/>
              </a:ext>
            </a:extLst>
          </p:cNvPr>
          <p:cNvSpPr txBox="1">
            <a:spLocks/>
          </p:cNvSpPr>
          <p:nvPr/>
        </p:nvSpPr>
        <p:spPr>
          <a:xfrm>
            <a:off x="5285065" y="1011875"/>
            <a:ext cx="5647713" cy="512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>
              <a:lnSpc>
                <a:spcPct val="200000"/>
              </a:lnSpc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Incorrect recording of assets</a:t>
            </a:r>
            <a:endParaRPr lang="ar-KW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>
              <a:lnSpc>
                <a:spcPct val="200000"/>
              </a:lnSpc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Incorrect recording of revenue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A69C23-F3A6-44F6-B0CF-6ABDABE6EC6E}"/>
              </a:ext>
            </a:extLst>
          </p:cNvPr>
          <p:cNvSpPr/>
          <p:nvPr/>
        </p:nvSpPr>
        <p:spPr>
          <a:xfrm>
            <a:off x="1510893" y="2850483"/>
            <a:ext cx="3180393" cy="180852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cs typeface="mohammad bold art 1" pitchFamily="2" charset="-78"/>
              </a:rPr>
              <a:t>False transactions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5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cs typeface="mohammad bold art 1" pitchFamily="2" charset="-78"/>
              </a:rPr>
              <a:t>methods of financial statements frauds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35293E-59C5-4FE8-A11F-885DC6447918}"/>
              </a:ext>
            </a:extLst>
          </p:cNvPr>
          <p:cNvSpPr txBox="1">
            <a:spLocks/>
          </p:cNvSpPr>
          <p:nvPr/>
        </p:nvSpPr>
        <p:spPr>
          <a:xfrm>
            <a:off x="5446034" y="1406158"/>
            <a:ext cx="5845991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>
              <a:lnSpc>
                <a:spcPct val="200000"/>
              </a:lnSpc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Acquiring new contracts with clients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54F22F-5552-4489-B236-BB69DC7A0E5F}"/>
              </a:ext>
            </a:extLst>
          </p:cNvPr>
          <p:cNvSpPr/>
          <p:nvPr/>
        </p:nvSpPr>
        <p:spPr>
          <a:xfrm>
            <a:off x="1620656" y="2653342"/>
            <a:ext cx="3180393" cy="180852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cs typeface="mohammad bold art 1" pitchFamily="2" charset="-78"/>
              </a:rPr>
              <a:t>Manipulating the timing of transactions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17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cs typeface="mohammad bold art 1" pitchFamily="2" charset="-78"/>
              </a:rPr>
              <a:t>methods of financial statements frauds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5C788C-DF9B-4C2B-A5C5-1473D013DEEA}"/>
              </a:ext>
            </a:extLst>
          </p:cNvPr>
          <p:cNvSpPr txBox="1">
            <a:spLocks/>
          </p:cNvSpPr>
          <p:nvPr/>
        </p:nvSpPr>
        <p:spPr>
          <a:xfrm>
            <a:off x="5454382" y="1601876"/>
            <a:ext cx="6291743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>
              <a:lnSpc>
                <a:spcPct val="200000"/>
              </a:lnSpc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Incorrect disclosures about the real status or details of company’s transactions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FAE2AB-602B-4D28-BF11-C4C4C97DEC65}"/>
              </a:ext>
            </a:extLst>
          </p:cNvPr>
          <p:cNvSpPr/>
          <p:nvPr/>
        </p:nvSpPr>
        <p:spPr>
          <a:xfrm>
            <a:off x="1920158" y="2720454"/>
            <a:ext cx="3180393" cy="180852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cs typeface="mohammad bold art 1" pitchFamily="2" charset="-78"/>
              </a:rPr>
              <a:t>False Disclosures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88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Role of Regulators to limit financial statements’ frauds</a:t>
            </a:r>
            <a:endParaRPr lang="ar-KW" sz="32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32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role of Regulators to limit financial statements’ frauds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F7562-CC3D-41DA-9822-FB36B1E9D81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2" r="23584" b="1"/>
          <a:stretch/>
        </p:blipFill>
        <p:spPr bwMode="auto">
          <a:xfrm>
            <a:off x="448732" y="2049509"/>
            <a:ext cx="3683001" cy="4504267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4219540" y="1891454"/>
            <a:ext cx="7466411" cy="482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Corporate Governance regulations</a:t>
            </a:r>
          </a:p>
          <a:p>
            <a:pPr marL="0" indent="0" algn="justLow"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Oversight over supervised entities</a:t>
            </a:r>
          </a:p>
          <a:p>
            <a:pPr lvl="1" algn="justLow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Listed companies and licensed companies</a:t>
            </a:r>
          </a:p>
          <a:p>
            <a:pPr lvl="1" algn="justLow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Registered External Auditors</a:t>
            </a:r>
            <a:endParaRPr lang="ar-KW" sz="22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marL="324000" lvl="1" indent="0" algn="justLow">
              <a:buNone/>
            </a:pPr>
            <a:endParaRPr lang="ar-KW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lvl="1" algn="justLow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Implementing strict sanctions and penalties</a:t>
            </a:r>
            <a:endParaRPr lang="ar-KW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/>
            <a:endParaRPr lang="en-US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Awareness</a:t>
            </a:r>
          </a:p>
        </p:txBody>
      </p:sp>
    </p:spTree>
    <p:extLst>
      <p:ext uri="{BB962C8B-B14F-4D97-AF65-F5344CB8AC3E}">
        <p14:creationId xmlns:p14="http://schemas.microsoft.com/office/powerpoint/2010/main" val="1239200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Corporate Governance regulations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904BBF2-5D36-4DD5-A36C-EAA1AEA0968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2329" r="301" b="2036"/>
          <a:stretch/>
        </p:blipFill>
        <p:spPr bwMode="auto">
          <a:xfrm>
            <a:off x="716279" y="2458356"/>
            <a:ext cx="4693921" cy="34899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5954269" y="2180496"/>
            <a:ext cx="5791198" cy="4477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/>
            <a:r>
              <a:rPr lang="en-US" sz="2000" b="1" dirty="0">
                <a:solidFill>
                  <a:srgbClr val="002060"/>
                </a:solidFill>
                <a:cs typeface="mohammad bold art 1" pitchFamily="2" charset="-78"/>
              </a:rPr>
              <a:t>Insuring the accuracy of financial statements</a:t>
            </a:r>
            <a:endParaRPr lang="ar-KW" sz="2000" b="1" dirty="0">
              <a:solidFill>
                <a:srgbClr val="002060"/>
              </a:solidFill>
              <a:cs typeface="mohammad bold art 1" pitchFamily="2" charset="-78"/>
            </a:endParaRPr>
          </a:p>
          <a:p>
            <a:pPr marL="0" indent="0" algn="justLow">
              <a:buNone/>
            </a:pPr>
            <a:endParaRPr lang="en-US" sz="2000" b="1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/>
            <a:r>
              <a:rPr lang="en-US" sz="2000" b="1" dirty="0">
                <a:solidFill>
                  <a:srgbClr val="002060"/>
                </a:solidFill>
                <a:cs typeface="mohammad bold art 1" pitchFamily="2" charset="-78"/>
              </a:rPr>
              <a:t>Holding the board of directors and executive management accountable for the accuracy of the financial statements </a:t>
            </a:r>
          </a:p>
          <a:p>
            <a:pPr marL="0" indent="0" algn="justLow">
              <a:buNone/>
            </a:pPr>
            <a:endParaRPr lang="en-US" sz="2000" b="1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/>
            <a:r>
              <a:rPr lang="en-US" sz="2000" b="1" dirty="0">
                <a:solidFill>
                  <a:srgbClr val="002060"/>
                </a:solidFill>
                <a:cs typeface="mohammad bold art 1" pitchFamily="2" charset="-78"/>
              </a:rPr>
              <a:t>The independence and high qualifications of the audit committee</a:t>
            </a:r>
          </a:p>
          <a:p>
            <a:pPr marL="0" indent="0" algn="justLow">
              <a:buNone/>
            </a:pPr>
            <a:endParaRPr lang="en-US" sz="2000" b="1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/>
            <a:r>
              <a:rPr lang="en-US" sz="2000" b="1" dirty="0">
                <a:solidFill>
                  <a:srgbClr val="002060"/>
                </a:solidFill>
                <a:cs typeface="mohammad bold art 1" pitchFamily="2" charset="-78"/>
              </a:rPr>
              <a:t>The continues meetings between the audit committee and the external auditors</a:t>
            </a:r>
          </a:p>
          <a:p>
            <a:pPr algn="justLow"/>
            <a:endParaRPr lang="en-US" sz="2000" b="1" dirty="0">
              <a:solidFill>
                <a:srgbClr val="002060"/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1643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Introduction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7018093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800" dirty="0"/>
              <a:t>Financial Statements Frauds are considered one type of financial frauds, which can be used by some companies to manipulate investors into investing in those fraudulent companies.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97376-E5F2-4C78-995D-6E65AC017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0" r="9103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48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Low"/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Oversight over supervised entities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1F7B7-8E0E-4D57-B941-C54125280EE1}"/>
              </a:ext>
            </a:extLst>
          </p:cNvPr>
          <p:cNvSpPr/>
          <p:nvPr/>
        </p:nvSpPr>
        <p:spPr>
          <a:xfrm>
            <a:off x="2303106" y="1615267"/>
            <a:ext cx="7585788" cy="9089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1"/>
                </a:solidFill>
                <a:cs typeface="mohammad bold art 1" pitchFamily="2" charset="-78"/>
              </a:rPr>
              <a:t>Listed companies and licensed companies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75012-2CA9-427E-8C4B-0974A183FA1D}"/>
              </a:ext>
            </a:extLst>
          </p:cNvPr>
          <p:cNvSpPr/>
          <p:nvPr/>
        </p:nvSpPr>
        <p:spPr>
          <a:xfrm>
            <a:off x="6528082" y="2925184"/>
            <a:ext cx="5082726" cy="1067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>
                <a:cs typeface="mohammad bold art 1" pitchFamily="2" charset="-78"/>
              </a:rPr>
              <a:t>Off-Site Supervision</a:t>
            </a:r>
            <a:endParaRPr lang="ar-KW" dirty="0">
              <a:cs typeface="mohammad bold art 1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8CF471-663C-4F9E-961B-5BCA78F4A02A}"/>
              </a:ext>
            </a:extLst>
          </p:cNvPr>
          <p:cNvSpPr/>
          <p:nvPr/>
        </p:nvSpPr>
        <p:spPr>
          <a:xfrm>
            <a:off x="815154" y="2936107"/>
            <a:ext cx="5082726" cy="1067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>
                <a:cs typeface="mohammad bold art 1" pitchFamily="2" charset="-78"/>
              </a:rPr>
              <a:t>On-Site Supervision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1B8B7C-388A-497F-8C7B-C6FB99D45976}"/>
              </a:ext>
            </a:extLst>
          </p:cNvPr>
          <p:cNvSpPr/>
          <p:nvPr/>
        </p:nvSpPr>
        <p:spPr>
          <a:xfrm>
            <a:off x="6528082" y="3736439"/>
            <a:ext cx="5082726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400" dirty="0">
                <a:solidFill>
                  <a:schemeClr val="accent2"/>
                </a:solidFill>
                <a:cs typeface="mohammad bold art 1" pitchFamily="2" charset="-78"/>
              </a:rPr>
              <a:t>Reviewing the financial statements to insure their compliance with the international accounting standards and other regulatory requirements</a:t>
            </a:r>
            <a:endParaRPr lang="ar-KW" sz="2400" dirty="0">
              <a:solidFill>
                <a:schemeClr val="accent2"/>
              </a:solidFill>
              <a:cs typeface="mohammad bold art 1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609B96-EE22-448E-ADC2-9853016408D5}"/>
              </a:ext>
            </a:extLst>
          </p:cNvPr>
          <p:cNvSpPr/>
          <p:nvPr/>
        </p:nvSpPr>
        <p:spPr>
          <a:xfrm>
            <a:off x="815154" y="3759877"/>
            <a:ext cx="5082726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dirty="0">
                <a:solidFill>
                  <a:schemeClr val="accent2"/>
                </a:solidFill>
                <a:cs typeface="mohammad bold art 1" pitchFamily="2" charset="-78"/>
              </a:rPr>
              <a:t>Performing on-site inspections to check for companies’ compliance with corporate governments regulations regarding the accuracy of the financial statements, and the effectiveness of the implemented internal controls</a:t>
            </a:r>
            <a:endParaRPr lang="ar-KW" sz="2000" dirty="0">
              <a:solidFill>
                <a:schemeClr val="accent2"/>
              </a:solidFill>
              <a:cs typeface="mohammad bold art 1" pitchFamily="2" charset="-78"/>
            </a:endParaRPr>
          </a:p>
        </p:txBody>
      </p:sp>
      <p:pic>
        <p:nvPicPr>
          <p:cNvPr id="3" name="Graphic 2" descr="Detective male outline">
            <a:extLst>
              <a:ext uri="{FF2B5EF4-FFF2-40B4-BE49-F238E27FC236}">
                <a16:creationId xmlns:a16="http://schemas.microsoft.com/office/drawing/2014/main" id="{8C7ADBA4-7A47-4F02-8FCD-E3F7A2E07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55" y="3001772"/>
            <a:ext cx="914400" cy="914400"/>
          </a:xfrm>
          <a:prstGeom prst="rect">
            <a:avLst/>
          </a:prstGeom>
        </p:spPr>
      </p:pic>
      <p:pic>
        <p:nvPicPr>
          <p:cNvPr id="11" name="Graphic 10" descr="Calculator outline">
            <a:extLst>
              <a:ext uri="{FF2B5EF4-FFF2-40B4-BE49-F238E27FC236}">
                <a16:creationId xmlns:a16="http://schemas.microsoft.com/office/drawing/2014/main" id="{FD6FC6EB-7CBB-4D9B-80CE-485CD43BC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6408" y="29749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54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Low"/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Oversight over supervised entities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1F7B7-8E0E-4D57-B941-C54125280EE1}"/>
              </a:ext>
            </a:extLst>
          </p:cNvPr>
          <p:cNvSpPr/>
          <p:nvPr/>
        </p:nvSpPr>
        <p:spPr>
          <a:xfrm>
            <a:off x="2172478" y="1366824"/>
            <a:ext cx="7585788" cy="9089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1"/>
                </a:solidFill>
                <a:cs typeface="mohammad bold art 1" pitchFamily="2" charset="-78"/>
              </a:rPr>
              <a:t>Registered External Auditors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19D1A5-AC26-4ADB-81A5-5C4B2558170F}"/>
              </a:ext>
            </a:extLst>
          </p:cNvPr>
          <p:cNvSpPr/>
          <p:nvPr/>
        </p:nvSpPr>
        <p:spPr>
          <a:xfrm>
            <a:off x="5272392" y="2457118"/>
            <a:ext cx="6477648" cy="4080841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/>
                </a:solidFill>
                <a:cs typeface="mohammad bold art 1" pitchFamily="2" charset="-78"/>
              </a:rPr>
              <a:t>Reviewing and examining quality control policies and procedures: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cs typeface="mohammad bold art 1" pitchFamily="2" charset="-78"/>
              </a:rPr>
              <a:t>Leadership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cs typeface="mohammad bold art 1" pitchFamily="2" charset="-78"/>
              </a:rPr>
              <a:t>Ethical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cs typeface="mohammad bold art 1" pitchFamily="2" charset="-78"/>
              </a:rPr>
              <a:t>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cs typeface="mohammad bold art 1" pitchFamily="2" charset="-78"/>
              </a:rPr>
              <a:t>Human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cs typeface="mohammad bold art 1" pitchFamily="2" charset="-78"/>
              </a:rPr>
              <a:t>Engagement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cs typeface="mohammad bold art 1" pitchFamily="2" charset="-78"/>
              </a:rPr>
              <a:t>Acceptance &amp; continuance of client engagements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cs typeface="mohammad bold art 1" pitchFamily="2" charset="-78"/>
              </a:rPr>
              <a:t>Documentation</a:t>
            </a:r>
            <a:endParaRPr lang="ar-KW" sz="2400" dirty="0">
              <a:solidFill>
                <a:schemeClr val="accent2"/>
              </a:solidFill>
              <a:cs typeface="mohammad bold art 1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5CA83F-3CA7-4E77-B8CD-A471C1AC2743}"/>
              </a:ext>
            </a:extLst>
          </p:cNvPr>
          <p:cNvSpPr/>
          <p:nvPr/>
        </p:nvSpPr>
        <p:spPr>
          <a:xfrm>
            <a:off x="441960" y="2457118"/>
            <a:ext cx="4343400" cy="4080841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dirty="0">
                <a:solidFill>
                  <a:schemeClr val="accent2"/>
                </a:solidFill>
                <a:cs typeface="mohammad bold art 1" pitchFamily="2" charset="-78"/>
              </a:rPr>
              <a:t>Reviewing and examining a sample of audit engagements that were performed by the external auditor, to insure their compliance with the international auditing standards</a:t>
            </a:r>
            <a:endParaRPr lang="ar-KW" sz="2800" dirty="0">
              <a:solidFill>
                <a:schemeClr val="accent2"/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5694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29200"/>
            <a:ext cx="11029614" cy="986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Implementing strict sanctions and penalties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ooden&#10;&#10;Description automatically generated">
            <a:extLst>
              <a:ext uri="{FF2B5EF4-FFF2-40B4-BE49-F238E27FC236}">
                <a16:creationId xmlns:a16="http://schemas.microsoft.com/office/drawing/2014/main" id="{A27C1F76-A2C5-4AAA-914B-5095DFCEE0E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4" b="-4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6F0A71-4D0B-4AF0-A60C-E02EDBF38BFE}"/>
              </a:ext>
            </a:extLst>
          </p:cNvPr>
          <p:cNvSpPr txBox="1">
            <a:spLocks/>
          </p:cNvSpPr>
          <p:nvPr/>
        </p:nvSpPr>
        <p:spPr>
          <a:xfrm>
            <a:off x="6073677" y="2151192"/>
            <a:ext cx="5665793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lnSpc>
                <a:spcPct val="200000"/>
              </a:lnSpc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The inclusion of strict sanctions and penalties within the CMA regulations regarding the inaccuracy of the financial statements.</a:t>
            </a:r>
          </a:p>
        </p:txBody>
      </p:sp>
    </p:spTree>
    <p:extLst>
      <p:ext uri="{BB962C8B-B14F-4D97-AF65-F5344CB8AC3E}">
        <p14:creationId xmlns:p14="http://schemas.microsoft.com/office/powerpoint/2010/main" val="2407038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Awareness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CEFA65-3D68-4DDD-811A-602E0F8D5500}"/>
              </a:ext>
            </a:extLst>
          </p:cNvPr>
          <p:cNvSpPr txBox="1">
            <a:spLocks/>
          </p:cNvSpPr>
          <p:nvPr/>
        </p:nvSpPr>
        <p:spPr>
          <a:xfrm>
            <a:off x="5985831" y="2180496"/>
            <a:ext cx="5958840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/>
              <a:t>The development of the general understanding of financial statements for the investors and the users of the financial statements.</a:t>
            </a:r>
          </a:p>
          <a:p>
            <a:pPr algn="just"/>
            <a:r>
              <a:rPr lang="en-US" sz="2800" dirty="0"/>
              <a:t>Awareness regarding the most recent methods used by some companies to commit financial statements frauds.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05BC662-E549-4D9C-932D-A1CF9BAFD3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747836"/>
            <a:ext cx="4941617" cy="29110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8736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5011" y="1033390"/>
            <a:ext cx="3605795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Thank You!</a:t>
            </a:r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1EC121-2FA9-4FC6-ADE9-E1841C2AB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13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431" y="490279"/>
            <a:ext cx="7318267" cy="588877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cs typeface="mohammad bold art 1" pitchFamily="2" charset="-78"/>
              </a:rPr>
              <a:t>Definition of Financial Statements Frauds</a:t>
            </a:r>
          </a:p>
          <a:p>
            <a:pPr marL="0" indent="0">
              <a:buNone/>
            </a:pPr>
            <a:endParaRPr lang="en-US" sz="2400" dirty="0">
              <a:cs typeface="mohammad bold art 1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cs typeface="mohammad bold art 1" pitchFamily="2" charset="-78"/>
              </a:rPr>
              <a:t>Motivations for committing financial statements frauds</a:t>
            </a:r>
          </a:p>
          <a:p>
            <a:pPr marL="0" indent="0">
              <a:buNone/>
            </a:pPr>
            <a:endParaRPr lang="ar-KW" sz="2400" dirty="0">
              <a:cs typeface="mohammad bold art 1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cs typeface="mohammad bold art 1" pitchFamily="2" charset="-78"/>
              </a:rPr>
              <a:t>Methods of financial statements frauds</a:t>
            </a:r>
          </a:p>
          <a:p>
            <a:pPr marL="0" indent="0">
              <a:buNone/>
            </a:pPr>
            <a:endParaRPr lang="en-US" sz="2400" dirty="0">
              <a:cs typeface="mohammad bold art 1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cs typeface="mohammad bold art 1" pitchFamily="2" charset="-78"/>
              </a:rPr>
              <a:t>Role of Regulators to limit financial statements’ frauds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cs typeface="mohammad bold art 1" pitchFamily="2" charset="-78"/>
              </a:rPr>
              <a:t>Corporate Governance regulations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cs typeface="mohammad bold art 1" pitchFamily="2" charset="-78"/>
              </a:rPr>
              <a:t>Oversight over supervised entities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cs typeface="mohammad bold art 1" pitchFamily="2" charset="-78"/>
              </a:rPr>
              <a:t>Implementing strict sanctions and penalties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cs typeface="mohammad bold art 1" pitchFamily="2" charset="-78"/>
              </a:rPr>
              <a:t>Awareness</a:t>
            </a:r>
            <a:endParaRPr lang="ar-KW" sz="1800" dirty="0"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906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EE15E636-2C9E-42CB-B482-436AA81B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94392F-2A42-420A-BEE8-8175E8783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0" r="1116" b="5898"/>
          <a:stretch/>
        </p:blipFill>
        <p:spPr>
          <a:xfrm>
            <a:off x="20" y="-195299"/>
            <a:ext cx="12191980" cy="685799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1D4AEDF-0CF9-4271-ABB7-3D3489B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5CA534D-375A-405E-B686-06B63E66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A2342F7-EF54-4210-9029-E977C9D5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656948" y="785588"/>
            <a:ext cx="3204838" cy="1372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Definition of Financial Statements Frauds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581193" y="2438399"/>
            <a:ext cx="3415074" cy="356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What do we mean by financial statements?</a:t>
            </a:r>
          </a:p>
          <a:p>
            <a:pPr marL="0" indent="0"/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What is the purpose of financial statements?</a:t>
            </a:r>
          </a:p>
          <a:p>
            <a:pPr marL="0" indent="0"/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What is financial statements fraud?</a:t>
            </a:r>
          </a:p>
        </p:txBody>
      </p:sp>
    </p:spTree>
    <p:extLst>
      <p:ext uri="{BB962C8B-B14F-4D97-AF65-F5344CB8AC3E}">
        <p14:creationId xmlns:p14="http://schemas.microsoft.com/office/powerpoint/2010/main" val="26519175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Definition of Financial Statements Frauds</a:t>
            </a:r>
          </a:p>
          <a:p>
            <a:r>
              <a:rPr lang="en-US" sz="2000" dirty="0"/>
              <a:t>What do we mean by financial statements?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481316" y="2325709"/>
            <a:ext cx="3418219" cy="37552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Written reports that describe a company’s activities and its financial performance.</a:t>
            </a:r>
            <a:endParaRPr lang="ar-KW" sz="2400" b="1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B9BD06-4E5E-4CCA-A6DE-1DB7ECFBC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783" y="2088858"/>
            <a:ext cx="3732901" cy="445036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21E8F8-7F6E-48C8-911F-A808A155F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68" y="2088858"/>
            <a:ext cx="3418220" cy="4444331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0861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Definition of Financial Statements Frauds</a:t>
            </a:r>
          </a:p>
          <a:p>
            <a:r>
              <a:rPr lang="en-US" sz="2000" dirty="0"/>
              <a:t>What is the purpose of financial statements?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AB8911-9270-4F96-BF16-49FCD5FBBA15}"/>
              </a:ext>
            </a:extLst>
          </p:cNvPr>
          <p:cNvSpPr txBox="1">
            <a:spLocks/>
          </p:cNvSpPr>
          <p:nvPr/>
        </p:nvSpPr>
        <p:spPr>
          <a:xfrm>
            <a:off x="9239146" y="2161728"/>
            <a:ext cx="2746323" cy="45093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to reach the correct investment decision/analysis about the company</a:t>
            </a:r>
            <a:endParaRPr lang="ar-KW" sz="2400" b="1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/>
            <a:endParaRPr lang="ar-KW" sz="2400" b="1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14DD94-5F1A-4948-9C80-CC8AA1258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9319" b="18382"/>
          <a:stretch/>
        </p:blipFill>
        <p:spPr>
          <a:xfrm>
            <a:off x="440286" y="2213137"/>
            <a:ext cx="4018547" cy="232309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719726-5B11-4A9A-9D25-4E8B01D4A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29" y="2213137"/>
            <a:ext cx="4135623" cy="232309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FC66A0F-5458-40CE-8213-1002975B9049}"/>
              </a:ext>
            </a:extLst>
          </p:cNvPr>
          <p:cNvSpPr txBox="1">
            <a:spLocks/>
          </p:cNvSpPr>
          <p:nvPr/>
        </p:nvSpPr>
        <p:spPr>
          <a:xfrm>
            <a:off x="325985" y="4648530"/>
            <a:ext cx="4247148" cy="2117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A doctor needs patient’s data and information in order to properly diagnose the patient</a:t>
            </a:r>
            <a:endParaRPr lang="ar-KW" sz="24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ctr"/>
            <a:endParaRPr lang="ar-KW" sz="24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C4B02F6-D7DA-4937-ABD2-6610B005786B}"/>
              </a:ext>
            </a:extLst>
          </p:cNvPr>
          <p:cNvSpPr txBox="1">
            <a:spLocks/>
          </p:cNvSpPr>
          <p:nvPr/>
        </p:nvSpPr>
        <p:spPr>
          <a:xfrm>
            <a:off x="4692587" y="4740442"/>
            <a:ext cx="4427105" cy="2117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The investor needs company’s financial statements to make the correct investment decision about the company</a:t>
            </a:r>
            <a:endParaRPr lang="ar-KW" sz="24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ctr" rtl="1"/>
            <a:endParaRPr lang="ar-KW" sz="24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77754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Definition of Financial Statements Frauds</a:t>
            </a:r>
          </a:p>
          <a:p>
            <a:r>
              <a:rPr lang="en-US" sz="2000" dirty="0"/>
              <a:t>What is the purpose of financial statements?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77F8859-F9B7-4527-A2D6-F5367AF1126F}"/>
              </a:ext>
            </a:extLst>
          </p:cNvPr>
          <p:cNvSpPr txBox="1">
            <a:spLocks/>
          </p:cNvSpPr>
          <p:nvPr/>
        </p:nvSpPr>
        <p:spPr>
          <a:xfrm>
            <a:off x="1898994" y="2753615"/>
            <a:ext cx="8388992" cy="2300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Examples of analyzing financial statements</a:t>
            </a:r>
          </a:p>
        </p:txBody>
      </p:sp>
    </p:spTree>
    <p:extLst>
      <p:ext uri="{BB962C8B-B14F-4D97-AF65-F5344CB8AC3E}">
        <p14:creationId xmlns:p14="http://schemas.microsoft.com/office/powerpoint/2010/main" val="360763581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EE15E636-2C9E-42CB-B482-436AA81B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2F46D6-05D6-47DB-93C3-2D88D6C8C22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r="15556" b="35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1D4AEDF-0CF9-4271-ABB7-3D3489B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5CA534D-375A-405E-B686-06B63E66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A2342F7-EF54-4210-9029-E977C9D5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4200" y="913823"/>
            <a:ext cx="3412067" cy="1372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What is financial statements fraud?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581193" y="2438399"/>
            <a:ext cx="3415074" cy="380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Preparing financial statements that include incorrect information in order to manipulate the investors and the users of the financial statements</a:t>
            </a:r>
          </a:p>
        </p:txBody>
      </p:sp>
    </p:spTree>
    <p:extLst>
      <p:ext uri="{BB962C8B-B14F-4D97-AF65-F5344CB8AC3E}">
        <p14:creationId xmlns:p14="http://schemas.microsoft.com/office/powerpoint/2010/main" val="2897873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en-US" sz="4800" dirty="0">
                <a:cs typeface="mohammad bold art 1" pitchFamily="2" charset="-78"/>
              </a:rPr>
              <a:t>Motivations for committing financial statements frauds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132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598</Words>
  <Application>Microsoft Office PowerPoint</Application>
  <PresentationFormat>Widescreen</PresentationFormat>
  <Paragraphs>100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Britannic Bold</vt:lpstr>
      <vt:lpstr>Gill Sans MT</vt:lpstr>
      <vt:lpstr>Wingdings</vt:lpstr>
      <vt:lpstr>Wingdings 2</vt:lpstr>
      <vt:lpstr>Dividend</vt:lpstr>
      <vt:lpstr>THE Role of Regulators to limit financial statements’ frauds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Regulators to limit financial statements’ frauds</dc:title>
  <dc:creator>Yousef Husain</dc:creator>
  <cp:lastModifiedBy>Yousef Husain</cp:lastModifiedBy>
  <cp:revision>14</cp:revision>
  <cp:lastPrinted>2022-11-06T06:55:57Z</cp:lastPrinted>
  <dcterms:created xsi:type="dcterms:W3CDTF">2022-11-06T06:13:04Z</dcterms:created>
  <dcterms:modified xsi:type="dcterms:W3CDTF">2022-11-06T08:32:41Z</dcterms:modified>
</cp:coreProperties>
</file>